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0" r:id="rId2"/>
    <p:sldMasterId id="2147484032" r:id="rId3"/>
  </p:sldMasterIdLst>
  <p:notesMasterIdLst>
    <p:notesMasterId r:id="rId33"/>
  </p:notesMasterIdLst>
  <p:handoutMasterIdLst>
    <p:handoutMasterId r:id="rId34"/>
  </p:handoutMasterIdLst>
  <p:sldIdLst>
    <p:sldId id="258" r:id="rId4"/>
    <p:sldId id="593" r:id="rId5"/>
    <p:sldId id="587" r:id="rId6"/>
    <p:sldId id="546" r:id="rId7"/>
    <p:sldId id="582" r:id="rId8"/>
    <p:sldId id="547" r:id="rId9"/>
    <p:sldId id="541" r:id="rId10"/>
    <p:sldId id="549" r:id="rId11"/>
    <p:sldId id="550" r:id="rId12"/>
    <p:sldId id="551" r:id="rId13"/>
    <p:sldId id="588" r:id="rId14"/>
    <p:sldId id="552" r:id="rId15"/>
    <p:sldId id="553" r:id="rId16"/>
    <p:sldId id="545" r:id="rId17"/>
    <p:sldId id="556" r:id="rId18"/>
    <p:sldId id="544" r:id="rId19"/>
    <p:sldId id="558" r:id="rId20"/>
    <p:sldId id="559" r:id="rId21"/>
    <p:sldId id="542" r:id="rId22"/>
    <p:sldId id="561" r:id="rId23"/>
    <p:sldId id="562" r:id="rId24"/>
    <p:sldId id="543" r:id="rId25"/>
    <p:sldId id="563" r:id="rId26"/>
    <p:sldId id="589" r:id="rId27"/>
    <p:sldId id="590" r:id="rId28"/>
    <p:sldId id="591" r:id="rId29"/>
    <p:sldId id="592" r:id="rId30"/>
    <p:sldId id="564" r:id="rId31"/>
    <p:sldId id="594" r:id="rId32"/>
  </p:sldIdLst>
  <p:sldSz cx="9144000" cy="6858000" type="screen4x3"/>
  <p:notesSz cx="6858000" cy="9144000"/>
  <p:custDataLst>
    <p:tags r:id="rId35"/>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2C7"/>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0"/>
    <p:restoredTop sz="70573" autoAdjust="0"/>
  </p:normalViewPr>
  <p:slideViewPr>
    <p:cSldViewPr snapToGrid="0">
      <p:cViewPr>
        <p:scale>
          <a:sx n="100" d="100"/>
          <a:sy n="100" d="100"/>
        </p:scale>
        <p:origin x="2328"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32" y="25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277E123-BB01-DB46-BD65-F15DF72C1B12}" type="datetimeFigureOut">
              <a:rPr lang="en-US"/>
              <a:pPr/>
              <a:t>8/8/18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AD18CF-F1EE-CA4F-B475-82864E687727}" type="slidenum">
              <a:rPr lang="en-US"/>
              <a:pPr/>
              <a:t>‹#›</a:t>
            </a:fld>
            <a:endParaRPr lang="en-US"/>
          </a:p>
        </p:txBody>
      </p:sp>
    </p:spTree>
    <p:extLst>
      <p:ext uri="{BB962C8B-B14F-4D97-AF65-F5344CB8AC3E}">
        <p14:creationId xmlns:p14="http://schemas.microsoft.com/office/powerpoint/2010/main" val="339631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9831950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a:lstStyle/>
          <a:p>
            <a:r>
              <a:rPr lang="en-US" b="1" i="1" dirty="0"/>
              <a:t>Pre-class music: </a:t>
            </a:r>
            <a:r>
              <a:rPr lang="en-US" dirty="0"/>
              <a:t>“Soak Up the Sun” by Sheryl Crow </a:t>
            </a:r>
            <a:r>
              <a:rPr lang="en-US" dirty="0" smtClean="0"/>
              <a:t>(See</a:t>
            </a:r>
            <a:r>
              <a:rPr lang="en-US" baseline="0" dirty="0" smtClean="0"/>
              <a:t> </a:t>
            </a:r>
            <a:r>
              <a:rPr lang="en-US" dirty="0" smtClean="0"/>
              <a:t>Tip #002</a:t>
            </a:r>
            <a:r>
              <a:rPr lang="en-US" dirty="0"/>
              <a:t>)</a:t>
            </a:r>
          </a:p>
          <a:p>
            <a:endParaRPr lang="en-US" dirty="0"/>
          </a:p>
          <a:p>
            <a:r>
              <a:rPr lang="en-US" dirty="0"/>
              <a:t>This song deals with the opportunity cost of ”sunning” oneself while the world goes by. The idea of trying to catch rays while they are still “free” makes an economist wonder if Ms. Crow understands that there is no such thing as a free sunbeam.</a:t>
            </a:r>
          </a:p>
          <a:p>
            <a:r>
              <a:rPr 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tips: </a:t>
            </a:r>
            <a:endParaRPr lang="en-US" dirty="0"/>
          </a:p>
          <a:p>
            <a:r>
              <a:rPr lang="en-US" dirty="0"/>
              <a:t>Here is a great place for you to discuss the incentive structure in your course.</a:t>
            </a:r>
          </a:p>
          <a:p>
            <a:pPr marL="171450" indent="-171450">
              <a:buFont typeface="Arial" charset="0"/>
              <a:buChar char="•"/>
            </a:pPr>
            <a:r>
              <a:rPr lang="en-US" dirty="0"/>
              <a:t>Attendance policies</a:t>
            </a:r>
          </a:p>
          <a:p>
            <a:pPr marL="171450" indent="-171450">
              <a:buFont typeface="Arial" charset="0"/>
              <a:buChar char="•"/>
            </a:pPr>
            <a:r>
              <a:rPr lang="en-US" dirty="0"/>
              <a:t>Extra credit points</a:t>
            </a:r>
          </a:p>
          <a:p>
            <a:pPr marL="171450" indent="-171450">
              <a:buFont typeface="Arial" charset="0"/>
              <a:buChar char="•"/>
            </a:pPr>
            <a:r>
              <a:rPr lang="en-US" dirty="0"/>
              <a:t>Participation points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endParaRPr lang="en-US" dirty="0"/>
          </a:p>
          <a:p>
            <a:r>
              <a:rPr lang="en-US" dirty="0"/>
              <a:t>Provide plenty of examples of each type of incentive.</a:t>
            </a:r>
          </a:p>
          <a:p>
            <a:endParaRPr lang="en-US" i="1" dirty="0"/>
          </a:p>
          <a:p>
            <a:r>
              <a:rPr lang="en-US" i="1" dirty="0"/>
              <a:t>Positive incentives:</a:t>
            </a:r>
            <a:endParaRPr lang="en-US" dirty="0"/>
          </a:p>
          <a:p>
            <a:pPr marL="171450" indent="-171450">
              <a:buFont typeface="Arial" charset="0"/>
              <a:buChar char="•"/>
            </a:pPr>
            <a:r>
              <a:rPr lang="en-US" dirty="0"/>
              <a:t>Bonuses</a:t>
            </a:r>
          </a:p>
          <a:p>
            <a:pPr marL="171450" indent="-171450">
              <a:buFont typeface="Arial" charset="0"/>
              <a:buChar char="•"/>
            </a:pPr>
            <a:r>
              <a:rPr lang="en-US" dirty="0"/>
              <a:t>Gifts</a:t>
            </a:r>
          </a:p>
          <a:p>
            <a:pPr marL="171450" indent="-171450">
              <a:buFont typeface="Arial" charset="0"/>
              <a:buChar char="•"/>
            </a:pPr>
            <a:r>
              <a:rPr lang="en-US" dirty="0"/>
              <a:t>Allowance</a:t>
            </a:r>
          </a:p>
          <a:p>
            <a:pPr marL="171450" indent="-171450">
              <a:buFont typeface="Arial" charset="0"/>
              <a:buChar char="•"/>
            </a:pPr>
            <a:r>
              <a:rPr lang="en-US" dirty="0"/>
              <a:t>Treats (even </a:t>
            </a:r>
            <a:r>
              <a:rPr lang="en-US" dirty="0" smtClean="0"/>
              <a:t>work </a:t>
            </a:r>
            <a:r>
              <a:rPr lang="en-US" dirty="0"/>
              <a:t>with pets!)</a:t>
            </a:r>
          </a:p>
          <a:p>
            <a:endParaRPr lang="en-US" i="1" dirty="0"/>
          </a:p>
          <a:p>
            <a:r>
              <a:rPr lang="en-US" i="1" dirty="0"/>
              <a:t>Negative incentives:</a:t>
            </a:r>
            <a:endParaRPr lang="en-US" dirty="0"/>
          </a:p>
          <a:p>
            <a:pPr marL="171450" indent="-171450">
              <a:buFont typeface="Arial" charset="0"/>
              <a:buChar char="•"/>
            </a:pPr>
            <a:r>
              <a:rPr lang="en-US" dirty="0"/>
              <a:t>Punishment (grounding, loss of favorite toy)</a:t>
            </a:r>
          </a:p>
          <a:p>
            <a:pPr marL="171450" indent="-171450">
              <a:buFont typeface="Arial" charset="0"/>
              <a:buChar char="•"/>
            </a:pPr>
            <a:r>
              <a:rPr lang="en-US" dirty="0"/>
              <a:t>Fine</a:t>
            </a:r>
          </a:p>
          <a:p>
            <a:pPr marL="171450" indent="-171450">
              <a:buFont typeface="Arial" charset="0"/>
              <a:buChar char="•"/>
            </a:pPr>
            <a:r>
              <a:rPr lang="en-US" dirty="0"/>
              <a:t>Jail</a:t>
            </a:r>
          </a:p>
          <a:p>
            <a:pPr marL="171450" indent="-171450">
              <a:buFont typeface="Arial" charset="0"/>
              <a:buChar char="•"/>
            </a:pPr>
            <a:r>
              <a:rPr lang="en-US" dirty="0"/>
              <a:t>Loss of </a:t>
            </a:r>
            <a:r>
              <a:rPr lang="en-US" dirty="0" smtClean="0"/>
              <a:t>job</a:t>
            </a:r>
            <a:endParaRPr lang="en-US" dirty="0"/>
          </a:p>
          <a:p>
            <a:pPr>
              <a:buFontTx/>
              <a:buChar char="•"/>
            </a:pPr>
            <a:endParaRPr lang="en-US" u="sng"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Again, the key here is to provide as many examples possible so that the students grasp the difference between the types of incentives.</a:t>
            </a:r>
          </a:p>
          <a:p>
            <a:endParaRPr lang="en-US" i="1" dirty="0"/>
          </a:p>
          <a:p>
            <a:r>
              <a:rPr lang="en-US" i="1" dirty="0"/>
              <a:t>Direct incentives:</a:t>
            </a:r>
            <a:endParaRPr lang="en-US" dirty="0"/>
          </a:p>
          <a:p>
            <a:pPr marL="171450" indent="-171450">
              <a:buFont typeface="Arial" charset="0"/>
              <a:buChar char="•"/>
            </a:pPr>
            <a:r>
              <a:rPr lang="en-US" dirty="0"/>
              <a:t>If your sales this month are over your sales quota, you’ll get a </a:t>
            </a:r>
            <a:r>
              <a:rPr lang="en-US" dirty="0" smtClean="0"/>
              <a:t>bonus.</a:t>
            </a:r>
          </a:p>
          <a:p>
            <a:pPr marL="171450" indent="-171450">
              <a:buFont typeface="Arial" charset="0"/>
              <a:buChar char="•"/>
            </a:pPr>
            <a:r>
              <a:rPr lang="en-US" dirty="0" smtClean="0"/>
              <a:t>Don’t </a:t>
            </a:r>
            <a:r>
              <a:rPr lang="en-US" dirty="0"/>
              <a:t>get any tickets or have any accidents, and we’ll reduce your car insurance </a:t>
            </a:r>
            <a:r>
              <a:rPr lang="en-US" dirty="0" smtClean="0"/>
              <a:t>premiums.</a:t>
            </a:r>
          </a:p>
          <a:p>
            <a:pPr marL="171450" indent="-171450">
              <a:buFont typeface="Arial" charset="0"/>
              <a:buChar char="•"/>
            </a:pPr>
            <a:r>
              <a:rPr lang="en-US" dirty="0" smtClean="0"/>
              <a:t>Son</a:t>
            </a:r>
            <a:r>
              <a:rPr lang="en-US" dirty="0"/>
              <a:t>, if you do the yard work, I’ll give you $</a:t>
            </a:r>
            <a:r>
              <a:rPr lang="en-US" dirty="0" smtClean="0"/>
              <a:t>40.</a:t>
            </a:r>
          </a:p>
          <a:p>
            <a:pPr marL="171450" indent="-171450">
              <a:buFont typeface="Arial" charset="0"/>
              <a:buChar char="•"/>
            </a:pPr>
            <a:r>
              <a:rPr lang="en-US" dirty="0" smtClean="0"/>
              <a:t>If </a:t>
            </a:r>
            <a:r>
              <a:rPr lang="en-US" dirty="0"/>
              <a:t>you get straight As, I’ll give you $500.</a:t>
            </a:r>
          </a:p>
          <a:p>
            <a:endParaRPr lang="en-US" i="1" dirty="0"/>
          </a:p>
          <a:p>
            <a:r>
              <a:rPr lang="en-US" i="1" dirty="0"/>
              <a:t>Indirect incentives: </a:t>
            </a:r>
            <a:endParaRPr lang="en-US" dirty="0"/>
          </a:p>
          <a:p>
            <a:pPr marL="171450" indent="-171450">
              <a:buFont typeface="Arial" charset="0"/>
              <a:buChar char="•"/>
            </a:pPr>
            <a:r>
              <a:rPr lang="en-US" dirty="0"/>
              <a:t>To reach the sales quota, the salesperson may push too hard with some clients or not spend time with family.</a:t>
            </a:r>
          </a:p>
          <a:p>
            <a:pPr marL="171450" indent="-171450">
              <a:buFont typeface="Arial" charset="0"/>
              <a:buChar char="•"/>
            </a:pPr>
            <a:r>
              <a:rPr lang="en-US" dirty="0"/>
              <a:t>To avoid the insurance company knowing about a small “fender-bender,” the person may not report it to the police.</a:t>
            </a:r>
          </a:p>
          <a:p>
            <a:pPr marL="171450" indent="-171450">
              <a:buFont typeface="Arial" charset="0"/>
              <a:buChar char="•"/>
            </a:pPr>
            <a:r>
              <a:rPr lang="en-US" dirty="0"/>
              <a:t>The kid may require payment for doing anything around the house now.</a:t>
            </a:r>
          </a:p>
          <a:p>
            <a:pPr marL="171450" indent="-171450">
              <a:buFont typeface="Arial" charset="0"/>
              <a:buChar char="•"/>
            </a:pPr>
            <a:r>
              <a:rPr lang="en-US" dirty="0"/>
              <a:t>The child may cheat in order to keep straight As or give up all extracurricular activities.</a:t>
            </a:r>
          </a:p>
          <a:p>
            <a:endParaRPr lang="en-US" dirty="0"/>
          </a:p>
          <a:p>
            <a:r>
              <a:rPr lang="en-US" dirty="0"/>
              <a:t>The next slide is about unintended consequences, which is really what indirect incentives are all about.</a:t>
            </a:r>
          </a:p>
          <a:p>
            <a:r>
              <a:rPr lang="en-US" b="1" i="1" dirty="0"/>
              <a:t> </a:t>
            </a:r>
            <a:endParaRPr lang="en-US" dirty="0"/>
          </a:p>
          <a:p>
            <a:r>
              <a:rPr lang="en-US" b="1" i="1" dirty="0"/>
              <a:t>Suggested video clip: </a:t>
            </a:r>
            <a:r>
              <a:rPr lang="en-US" i="1" dirty="0"/>
              <a:t>The Office</a:t>
            </a:r>
            <a:r>
              <a:rPr lang="en-US" dirty="0"/>
              <a:t>,</a:t>
            </a:r>
            <a:r>
              <a:rPr lang="en-US" i="1" dirty="0"/>
              <a:t> </a:t>
            </a:r>
            <a:r>
              <a:rPr lang="en-US" dirty="0"/>
              <a:t>“The Incentive” </a:t>
            </a:r>
            <a:r>
              <a:rPr lang="en-US" dirty="0" smtClean="0"/>
              <a:t>(See Tip #016 in the Interactive Instructor’s Guide)</a:t>
            </a:r>
            <a:endParaRPr lang="en-US" dirty="0"/>
          </a:p>
          <a:p>
            <a:r>
              <a:rPr lang="en-US" dirty="0"/>
              <a:t>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Example: Welfare programs</a:t>
            </a:r>
          </a:p>
          <a:p>
            <a:endParaRPr lang="en-US" dirty="0"/>
          </a:p>
          <a:p>
            <a:pPr marL="171450" indent="-171450">
              <a:buFont typeface="Arial" charset="0"/>
              <a:buChar char="•"/>
            </a:pPr>
            <a:r>
              <a:rPr lang="en-US" dirty="0"/>
              <a:t>What is the </a:t>
            </a:r>
            <a:r>
              <a:rPr lang="en-US" i="1" dirty="0"/>
              <a:t>intended</a:t>
            </a:r>
            <a:r>
              <a:rPr lang="en-US" dirty="0"/>
              <a:t> effect of these programs?</a:t>
            </a:r>
          </a:p>
          <a:p>
            <a:pPr marL="628650" lvl="1" indent="-171450">
              <a:buFontTx/>
              <a:buChar char="•"/>
            </a:pPr>
            <a:r>
              <a:rPr lang="en-US" dirty="0"/>
              <a:t>To alleviate the suffering from poverty</a:t>
            </a:r>
          </a:p>
          <a:p>
            <a:pPr marL="628650" lvl="1" indent="-171450">
              <a:buFontTx/>
              <a:buChar char="•"/>
            </a:pPr>
            <a:r>
              <a:rPr lang="en-US" dirty="0"/>
              <a:t>To make sure children have enough food to eat and a place to live</a:t>
            </a:r>
          </a:p>
          <a:p>
            <a:pPr marL="171450" indent="-171450">
              <a:buFont typeface="Arial" charset="0"/>
              <a:buChar char="•"/>
            </a:pPr>
            <a:r>
              <a:rPr lang="en-US" dirty="0"/>
              <a:t>What might be an </a:t>
            </a:r>
            <a:r>
              <a:rPr lang="en-US" i="1" dirty="0"/>
              <a:t>unintended</a:t>
            </a:r>
            <a:r>
              <a:rPr lang="en-US" dirty="0"/>
              <a:t> effect?</a:t>
            </a:r>
          </a:p>
          <a:p>
            <a:pPr marL="628650" lvl="1" indent="-171450">
              <a:buFontTx/>
              <a:buChar char="•"/>
            </a:pPr>
            <a:r>
              <a:rPr lang="en-US" dirty="0"/>
              <a:t>People could choose to not work</a:t>
            </a:r>
          </a:p>
          <a:p>
            <a:pPr marL="628650" lvl="1" indent="-171450">
              <a:buFontTx/>
              <a:buChar char="•"/>
            </a:pPr>
            <a:endParaRPr lang="en-US" dirty="0"/>
          </a:p>
          <a:p>
            <a:r>
              <a:rPr lang="en-US" dirty="0"/>
              <a:t>Make sure students understand that this is a big problem with most policies: policy makers must decide how much of a safety net to provide but must also try not to incentivize people to not work.</a:t>
            </a:r>
          </a:p>
          <a:p>
            <a:r>
              <a:rPr lang="en-US" dirty="0"/>
              <a:t> </a:t>
            </a:r>
          </a:p>
          <a:p>
            <a:r>
              <a:rPr lang="en-US" b="1" i="1" dirty="0"/>
              <a:t>Suggested reading: </a:t>
            </a:r>
            <a:endParaRPr lang="en-US" dirty="0"/>
          </a:p>
          <a:p>
            <a:r>
              <a:rPr lang="en-US" dirty="0"/>
              <a:t>A great article that shows the unintended consequences of government policy is Phillips, M. M. (April 7, 2006). “In South Africa poor AIDS patients adopt risky ploy.” </a:t>
            </a:r>
            <a:r>
              <a:rPr lang="en-US" i="1" dirty="0"/>
              <a:t>Wall Street Journal</a:t>
            </a:r>
            <a:r>
              <a:rPr lang="en-US" dirty="0"/>
              <a:t>, page A1. Found online at http://</a:t>
            </a:r>
            <a:r>
              <a:rPr lang="en-US" dirty="0" err="1"/>
              <a:t>www.wsj.com</a:t>
            </a:r>
            <a:r>
              <a:rPr lang="en-US" dirty="0"/>
              <a:t>/articles/SB114437285980719599.</a:t>
            </a:r>
          </a:p>
          <a:p>
            <a:pPr marL="171450" indent="-171450">
              <a:buFont typeface="Arial" charset="0"/>
              <a:buChar char="•"/>
            </a:pPr>
            <a:r>
              <a:rPr lang="en-US" dirty="0"/>
              <a:t>Government payments are based on how ill the person </a:t>
            </a:r>
            <a:r>
              <a:rPr lang="en-US" dirty="0" smtClean="0"/>
              <a:t>is.</a:t>
            </a:r>
          </a:p>
          <a:p>
            <a:pPr marL="171450" indent="-171450">
              <a:buFont typeface="Arial" charset="0"/>
              <a:buChar char="•"/>
            </a:pPr>
            <a:r>
              <a:rPr lang="en-US" dirty="0" smtClean="0"/>
              <a:t>Individuals </a:t>
            </a:r>
            <a:r>
              <a:rPr lang="en-US" dirty="0"/>
              <a:t>are skipping medications and trying to become more ill to take care of families.</a:t>
            </a:r>
          </a:p>
          <a:p>
            <a:r>
              <a:rPr lang="en-US" dirty="0"/>
              <a:t> </a:t>
            </a:r>
          </a:p>
          <a:p>
            <a:r>
              <a:rPr lang="en-US" b="1" i="1" dirty="0"/>
              <a:t>Suggested video clip: </a:t>
            </a:r>
            <a:r>
              <a:rPr lang="en-US" i="1" dirty="0"/>
              <a:t>Freakonomics: The Movie</a:t>
            </a:r>
            <a:r>
              <a:rPr lang="en-US" dirty="0"/>
              <a:t>, “Economist </a:t>
            </a:r>
            <a:r>
              <a:rPr lang="en-US" dirty="0" err="1"/>
              <a:t>Potty</a:t>
            </a:r>
            <a:r>
              <a:rPr lang="en-US" dirty="0"/>
              <a:t> Training” </a:t>
            </a:r>
            <a:r>
              <a:rPr lang="en-US" dirty="0" smtClean="0"/>
              <a:t>(See Tip #021 in the Interactive Instructor’s Guide)</a:t>
            </a:r>
            <a:endParaRPr lang="en-US" dirty="0"/>
          </a:p>
          <a:p>
            <a:endParaRPr lang="en-US" sz="2800" dirty="0">
              <a:latin typeface="Arial" pitchFamily="-107"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C, Lee gives his children candy if they behave during dinner.</a:t>
            </a:r>
          </a:p>
          <a:p>
            <a:endParaRPr lang="en-US" dirty="0"/>
          </a:p>
          <a:p>
            <a:r>
              <a:rPr lang="en-US" dirty="0"/>
              <a:t>An incentive is a motivator to get someone to change his or her behavior. The children are given a positive incentive to behave.</a:t>
            </a:r>
          </a:p>
          <a:p>
            <a:r>
              <a:rPr lang="en-US"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Students have to decide what to do with their time. There is a trade-off for coming to class. Ask them what that is.</a:t>
            </a:r>
          </a:p>
          <a:p>
            <a:endParaRPr lang="en-US" dirty="0"/>
          </a:p>
          <a:p>
            <a:r>
              <a:rPr lang="en-US" dirty="0"/>
              <a:t>Other examples:</a:t>
            </a:r>
          </a:p>
          <a:p>
            <a:pPr marL="171450" indent="-171450">
              <a:buFont typeface="Arial" charset="0"/>
              <a:buChar char="•"/>
            </a:pPr>
            <a:r>
              <a:rPr lang="en-US" dirty="0"/>
              <a:t>If we spend $10 on a pizza, we cannot spend the same $10 on something </a:t>
            </a:r>
            <a:r>
              <a:rPr lang="en-US" dirty="0" smtClean="0"/>
              <a:t>else.</a:t>
            </a:r>
          </a:p>
          <a:p>
            <a:pPr marL="171450" indent="-171450">
              <a:buFont typeface="Arial" charset="0"/>
              <a:buChar char="•"/>
            </a:pPr>
            <a:r>
              <a:rPr lang="en-US" dirty="0" smtClean="0"/>
              <a:t>The </a:t>
            </a:r>
            <a:r>
              <a:rPr lang="en-US" dirty="0"/>
              <a:t>government must decide how to spend tax dollars. Education or health care? Roads or defense?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trade-offs.</a:t>
            </a:r>
          </a:p>
          <a:p>
            <a:endParaRPr lang="en-US" dirty="0"/>
          </a:p>
          <a:p>
            <a:r>
              <a:rPr lang="en-US" dirty="0"/>
              <a:t>It also illustrates scarcity, choice, and opportunity cost.</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Go back to asking students what they gave up to be in class. Ask what the </a:t>
            </a:r>
            <a:r>
              <a:rPr lang="en-US" i="1" dirty="0"/>
              <a:t>next best </a:t>
            </a:r>
            <a:r>
              <a:rPr lang="en-US" dirty="0"/>
              <a:t>alternative was (that is the opportunity cost).</a:t>
            </a:r>
          </a:p>
          <a:p>
            <a:pPr marL="171450" indent="-171450">
              <a:buFont typeface="Arial" charset="0"/>
              <a:buChar char="•"/>
            </a:pPr>
            <a:r>
              <a:rPr lang="en-US" dirty="0"/>
              <a:t>Note that this is the next best alternative; economists assume you chose the best use of your time.</a:t>
            </a:r>
          </a:p>
          <a:p>
            <a:endParaRPr lang="en-US" b="1" i="1" dirty="0"/>
          </a:p>
          <a:p>
            <a:r>
              <a:rPr lang="en-US" b="1" i="1" dirty="0"/>
              <a:t>Suggested video clip: </a:t>
            </a:r>
            <a:r>
              <a:rPr lang="en-US" i="1" dirty="0"/>
              <a:t>The Simpsons</a:t>
            </a:r>
            <a:r>
              <a:rPr lang="en-US" dirty="0"/>
              <a:t>, “Joy of Sect” </a:t>
            </a:r>
            <a:r>
              <a:rPr lang="en-US" dirty="0" smtClean="0"/>
              <a:t>(See Tip </a:t>
            </a:r>
            <a:r>
              <a:rPr lang="en-US" dirty="0"/>
              <a:t>#</a:t>
            </a:r>
            <a:r>
              <a:rPr lang="en-US" dirty="0" smtClean="0"/>
              <a:t>28 in the Interactive Instructor’s Guide)</a:t>
            </a:r>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Lecture notes:</a:t>
            </a:r>
            <a:endParaRPr lang="en-US" dirty="0"/>
          </a:p>
          <a:p>
            <a:r>
              <a:rPr lang="en-US" dirty="0"/>
              <a:t>This is an important question for students to understand because the “cost of college” according to an economist is different from what is generally reported in the media.</a:t>
            </a:r>
          </a:p>
          <a:p>
            <a:endParaRPr lang="en-US" dirty="0"/>
          </a:p>
          <a:p>
            <a:r>
              <a:rPr lang="en-US" b="1" i="1" dirty="0"/>
              <a:t>Real-world example: </a:t>
            </a:r>
            <a:r>
              <a:rPr lang="en-US" dirty="0"/>
              <a:t>A good example to work through in class can be found in the Interactive Instructor’s Guide, Tip </a:t>
            </a:r>
            <a:r>
              <a:rPr lang="en-US" dirty="0" smtClean="0"/>
              <a:t>#039</a:t>
            </a:r>
            <a:r>
              <a:rPr lang="en-US" dirty="0"/>
              <a:t>: Is Going to College Worth It</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Seanyu</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B, the value of the next-best alternative you could have purchased.</a:t>
            </a:r>
          </a:p>
          <a:p>
            <a:endParaRPr lang="en-US" dirty="0"/>
          </a:p>
          <a:p>
            <a:r>
              <a:rPr lang="en-US" dirty="0"/>
              <a:t>We can’t purchase ALL of the goods. Opportunity cost is just the value of the next best thing. Answer A is not correct, or else opportunity cost could be infinite!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endParaRPr lang="en-US" dirty="0"/>
          </a:p>
          <a:p>
            <a:r>
              <a:rPr lang="en-US" dirty="0"/>
              <a:t>The main goal of this course is to provide students with the tools they need to be able to make their own assessments about the economy.</a:t>
            </a:r>
          </a:p>
          <a:p>
            <a:endParaRPr lang="en-US" dirty="0"/>
          </a:p>
          <a:p>
            <a:r>
              <a:rPr lang="en-US" dirty="0"/>
              <a:t>Other goals:</a:t>
            </a:r>
          </a:p>
          <a:p>
            <a:pPr>
              <a:buFontTx/>
              <a:buChar char="•"/>
            </a:pPr>
            <a:r>
              <a:rPr lang="en-US" dirty="0"/>
              <a:t>To discover how the world works</a:t>
            </a:r>
          </a:p>
          <a:p>
            <a:pPr>
              <a:buFontTx/>
              <a:buChar char="•"/>
            </a:pPr>
            <a:r>
              <a:rPr lang="en-US" dirty="0"/>
              <a:t>To become an informed citizen</a:t>
            </a:r>
          </a:p>
          <a:p>
            <a:pPr>
              <a:buFontTx/>
              <a:buChar char="•"/>
            </a:pPr>
            <a:r>
              <a:rPr lang="en-US" dirty="0"/>
              <a:t>To understand how to live your life to the fullest</a:t>
            </a:r>
          </a:p>
          <a:p>
            <a:pPr>
              <a:buFontTx/>
              <a:buChar char="•"/>
            </a:pPr>
            <a:r>
              <a:rPr lang="en-US" dirty="0"/>
              <a:t>To understand the stock market</a:t>
            </a:r>
          </a:p>
          <a:p>
            <a:pPr>
              <a:buFontTx/>
              <a:buChar char="•"/>
            </a:pPr>
            <a:r>
              <a:rPr lang="en-US" dirty="0"/>
              <a:t>To make better personal finance decisions</a:t>
            </a:r>
          </a:p>
          <a:p>
            <a:pPr>
              <a:buFontTx/>
              <a:buChar char="•"/>
            </a:pPr>
            <a:r>
              <a:rPr lang="en-US" dirty="0"/>
              <a:t>To understand social security and health care</a:t>
            </a:r>
          </a:p>
          <a:p>
            <a:endParaRPr lang="en-US" b="1" i="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Marginal thinking is a process used by economic thinkers.</a:t>
            </a:r>
          </a:p>
          <a:p>
            <a:endParaRPr lang="en-US" dirty="0"/>
          </a:p>
          <a:p>
            <a:r>
              <a:rPr lang="en-US" dirty="0"/>
              <a:t>Teach students that when they hear the word “marginal,” they should think of the word “additional.” </a:t>
            </a:r>
          </a:p>
          <a:p>
            <a:endParaRPr lang="en-US" dirty="0"/>
          </a:p>
          <a:p>
            <a:r>
              <a:rPr lang="en-US" dirty="0"/>
              <a:t>Remind students of how most decisions are made:</a:t>
            </a:r>
          </a:p>
          <a:p>
            <a:pPr marL="171450" indent="-171450">
              <a:buFont typeface="Arial" charset="0"/>
              <a:buChar char="•"/>
            </a:pPr>
            <a:r>
              <a:rPr lang="en-US" dirty="0"/>
              <a:t>Suppose they are with friends out eating pizza. They don’t start out thinking, “I’m going to have exactly three pieces of pizza.” They eat one and then decide if they want another. After they eat the second, they consider the </a:t>
            </a:r>
            <a:r>
              <a:rPr lang="en-US" dirty="0" smtClean="0"/>
              <a:t>third.</a:t>
            </a:r>
          </a:p>
          <a:p>
            <a:pPr marL="171450" indent="-171450">
              <a:buFont typeface="Arial" charset="0"/>
              <a:buChar char="•"/>
            </a:pPr>
            <a:r>
              <a:rPr lang="en-US" dirty="0" smtClean="0"/>
              <a:t>Use </a:t>
            </a:r>
            <a:r>
              <a:rPr lang="en-US" dirty="0"/>
              <a:t>the same decision process to discuss other choices:</a:t>
            </a:r>
          </a:p>
          <a:p>
            <a:pPr marL="628650" lvl="1" indent="-171450">
              <a:buFontTx/>
              <a:buChar char="•"/>
            </a:pPr>
            <a:r>
              <a:rPr lang="en-US" dirty="0"/>
              <a:t>How many courses to take each semester</a:t>
            </a:r>
          </a:p>
          <a:p>
            <a:pPr marL="628650" lvl="1" indent="-171450">
              <a:buFontTx/>
              <a:buChar char="•"/>
            </a:pPr>
            <a:r>
              <a:rPr lang="en-US" dirty="0"/>
              <a:t>How many hours to work</a:t>
            </a:r>
          </a:p>
          <a:p>
            <a:r>
              <a:rPr lang="en-US" dirty="0"/>
              <a:t> </a:t>
            </a:r>
            <a:endParaRPr lang="en-US" dirty="0" smtClean="0"/>
          </a:p>
          <a:p>
            <a:r>
              <a:rPr lang="en-US" dirty="0" smtClean="0"/>
              <a:t>[top: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Monkeybusi</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Students will recognize this decision. It also applies to cleaning under appliances and the bed.</a:t>
            </a:r>
          </a:p>
          <a:p>
            <a:endParaRPr lang="en-US" dirty="0"/>
          </a:p>
          <a:p>
            <a:r>
              <a:rPr lang="en-US" dirty="0"/>
              <a:t>The decision should depend on the sizes of the marginal benefit and marginal cost:</a:t>
            </a:r>
          </a:p>
          <a:p>
            <a:pPr marL="171450" indent="-171450">
              <a:buFont typeface="Arial" charset="0"/>
              <a:buChar char="•"/>
            </a:pPr>
            <a:r>
              <a:rPr lang="en-US" dirty="0"/>
              <a:t>As long as the marginal benefit ≥ marginal cost, the individual will do the action.</a:t>
            </a:r>
          </a:p>
          <a:p>
            <a:endParaRPr lang="en-US" dirty="0"/>
          </a:p>
          <a:p>
            <a:r>
              <a:rPr lang="en-US" dirty="0"/>
              <a:t>Ask students what they would do.</a:t>
            </a:r>
          </a:p>
          <a:p>
            <a:pPr marL="171450" indent="-171450">
              <a:buFont typeface="Arial" charset="0"/>
              <a:buChar char="•"/>
            </a:pPr>
            <a:r>
              <a:rPr lang="en-US" dirty="0"/>
              <a:t>If they say they move furniture to vacuum, ask why. </a:t>
            </a:r>
          </a:p>
          <a:p>
            <a:pPr marL="628650" lvl="1" indent="-171450">
              <a:buFontTx/>
              <a:buChar char="•"/>
            </a:pPr>
            <a:r>
              <a:rPr lang="en-US" i="1" dirty="0"/>
              <a:t>The marginal benefit outweighs the marginal cost for these students.</a:t>
            </a:r>
            <a:endParaRPr lang="en-US" dirty="0"/>
          </a:p>
          <a:p>
            <a:pPr marL="628650" lvl="1" indent="-171450">
              <a:buFontTx/>
              <a:buChar char="•"/>
            </a:pPr>
            <a:r>
              <a:rPr lang="en-US" dirty="0"/>
              <a:t>If no one chooses this, make up a student named Emmy who has a lot of allergy issues. Now, ask what Emmy will likely do.</a:t>
            </a:r>
          </a:p>
          <a:p>
            <a:pPr marL="171450" indent="-171450">
              <a:buFont typeface="Arial" charset="0"/>
              <a:buChar char="•"/>
            </a:pPr>
            <a:r>
              <a:rPr lang="en-US" dirty="0"/>
              <a:t>Most students will say they do not. Ask why. </a:t>
            </a:r>
          </a:p>
          <a:p>
            <a:pPr marL="628650" lvl="1" indent="-171450">
              <a:buFontTx/>
              <a:buChar char="•"/>
            </a:pPr>
            <a:r>
              <a:rPr lang="en-US" i="1" dirty="0"/>
              <a:t>The marginal cost outweighs the marginal benefit.</a:t>
            </a:r>
            <a:endParaRPr lang="en-US" dirty="0"/>
          </a:p>
          <a:p>
            <a:r>
              <a:rPr lang="en-US" dirty="0"/>
              <a:t>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D, marginal benefits </a:t>
            </a:r>
            <a:r>
              <a:rPr lang="en-US" dirty="0" smtClean="0"/>
              <a:t>≥ to marginal </a:t>
            </a:r>
            <a:r>
              <a:rPr lang="en-US" dirty="0"/>
              <a:t>costs.</a:t>
            </a:r>
          </a:p>
          <a:p>
            <a:endParaRPr lang="en-US" dirty="0"/>
          </a:p>
          <a:p>
            <a:r>
              <a:rPr lang="en-US" dirty="0"/>
              <a:t>We need to compare the costs and benefits of the action!</a:t>
            </a:r>
          </a:p>
          <a:p>
            <a:r>
              <a:rPr lang="en-US" dirty="0"/>
              <a:t>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endParaRPr lang="en-US" dirty="0"/>
          </a:p>
          <a:p>
            <a:r>
              <a:rPr lang="en-US" dirty="0"/>
              <a:t>Make sure that students understand the voluntary nature of trade. People do not enter into a trade if they are going to end up worse off.</a:t>
            </a:r>
          </a:p>
          <a:p>
            <a:r>
              <a:rPr lang="en-US" dirty="0"/>
              <a:t> </a:t>
            </a:r>
          </a:p>
          <a:p>
            <a:r>
              <a:rPr lang="en-US" b="1" i="1" dirty="0"/>
              <a:t>Classroom demonstration: </a:t>
            </a:r>
            <a:endParaRPr lang="en-US" dirty="0"/>
          </a:p>
          <a:p>
            <a:r>
              <a:rPr lang="en-US" dirty="0"/>
              <a:t>This demonstration can be found in the Interactive Instructor’s Guide (see Tip </a:t>
            </a:r>
            <a:r>
              <a:rPr lang="en-US" dirty="0" smtClean="0"/>
              <a:t>#043</a:t>
            </a:r>
            <a:r>
              <a:rPr lang="en-US" dirty="0"/>
              <a:t>).</a:t>
            </a:r>
          </a:p>
          <a:p>
            <a:endParaRPr lang="en-US" dirty="0"/>
          </a:p>
          <a:p>
            <a:r>
              <a:rPr lang="en-US" dirty="0"/>
              <a:t>Here’s an easy way to demonstrate that trade creates value: </a:t>
            </a:r>
          </a:p>
          <a:p>
            <a:pPr marL="171450" indent="-171450">
              <a:buFont typeface="Arial" charset="0"/>
              <a:buChar char="•"/>
            </a:pPr>
            <a:r>
              <a:rPr lang="en-US" dirty="0"/>
              <a:t>Bring in 10 small gifts for students. (Candy makes a good choice.)</a:t>
            </a:r>
          </a:p>
          <a:p>
            <a:pPr marL="685800" lvl="1" indent="-228600">
              <a:buFont typeface="Calibri" pitchFamily="-107" charset="0"/>
              <a:buAutoNum type="arabicPeriod"/>
            </a:pPr>
            <a:r>
              <a:rPr lang="en-US" dirty="0"/>
              <a:t>Ask for 10 volunteers.</a:t>
            </a:r>
          </a:p>
          <a:p>
            <a:pPr marL="685800" lvl="1" indent="-228600">
              <a:buFont typeface="Calibri" pitchFamily="-107" charset="0"/>
              <a:buAutoNum type="arabicPeriod"/>
            </a:pPr>
            <a:r>
              <a:rPr lang="en-US" dirty="0"/>
              <a:t>Pass out the candy.</a:t>
            </a:r>
          </a:p>
          <a:p>
            <a:pPr marL="685800" lvl="1" indent="-228600">
              <a:buFont typeface="Calibri" pitchFamily="-107" charset="0"/>
              <a:buAutoNum type="arabicPeriod"/>
            </a:pPr>
            <a:r>
              <a:rPr lang="en-US" dirty="0"/>
              <a:t>Ask students to rank their happiness from the gift; add up the total happiness.</a:t>
            </a:r>
          </a:p>
          <a:p>
            <a:pPr marL="685800" lvl="1" indent="-228600">
              <a:buFont typeface="Calibri" pitchFamily="-107" charset="0"/>
              <a:buAutoNum type="arabicPeriod"/>
            </a:pPr>
            <a:r>
              <a:rPr lang="en-US" dirty="0"/>
              <a:t>Allow students to trade if they’d like. </a:t>
            </a:r>
          </a:p>
          <a:p>
            <a:pPr marL="685800" lvl="1" indent="-228600">
              <a:buFont typeface="Calibri" pitchFamily="-107" charset="0"/>
              <a:buAutoNum type="arabicPeriod"/>
            </a:pPr>
            <a:r>
              <a:rPr lang="en-US" dirty="0"/>
              <a:t>Again ask students to rank their happiness after the trade; add up the happiness (it should increase).</a:t>
            </a:r>
          </a:p>
          <a:p>
            <a:pPr lvl="2">
              <a:buFontTx/>
              <a:buChar char="•"/>
            </a:pPr>
            <a:r>
              <a:rPr lang="en-US" dirty="0">
                <a:ea typeface="ヒラギノ角ゴ Pro W3" pitchFamily="-107" charset="-128"/>
                <a:cs typeface="ヒラギノ角ゴ Pro W3" pitchFamily="-107" charset="-128"/>
              </a:rPr>
              <a:t>Point out how trade created value.</a:t>
            </a:r>
          </a:p>
          <a:p>
            <a:pPr marL="685800" lvl="1" indent="-228600">
              <a:buFont typeface="Calibri" pitchFamily="-107" charset="0"/>
              <a:buAutoNum type="arabicPeriod"/>
            </a:pPr>
            <a:r>
              <a:rPr lang="en-US" dirty="0"/>
              <a:t>Ask students who made the trade what happened to their happiness.</a:t>
            </a:r>
          </a:p>
          <a:p>
            <a:pPr marL="685800" lvl="1" indent="-228600">
              <a:buFont typeface="Calibri" pitchFamily="-107" charset="0"/>
              <a:buAutoNum type="arabicPeriod"/>
            </a:pPr>
            <a:r>
              <a:rPr lang="en-US" dirty="0"/>
              <a:t>Ask students who didn’t trade why they chose not to.</a:t>
            </a:r>
          </a:p>
          <a:p>
            <a:pPr>
              <a:buFontTx/>
              <a:buChar cha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a:t>Image: </a:t>
            </a:r>
            <a:r>
              <a:rPr lang="en-US"/>
              <a:t>Figure 1.2A</a:t>
            </a:r>
          </a:p>
          <a:p>
            <a:endParaRPr lang="en-US" b="1" i="1"/>
          </a:p>
          <a:p>
            <a:r>
              <a:rPr lang="en-US" b="1" i="1"/>
              <a:t>Lecture notes:</a:t>
            </a:r>
            <a:endParaRPr lang="en-US"/>
          </a:p>
          <a:p>
            <a:r>
              <a:rPr lang="en-US"/>
              <a:t>Households work in the resource market for firms to produce goods.</a:t>
            </a:r>
          </a:p>
          <a:p>
            <a:endParaRPr lang="en-US"/>
          </a:p>
          <a:p>
            <a:r>
              <a:rPr lang="en-US"/>
              <a:t>Firms deliver the goods to the households through product markets.</a:t>
            </a:r>
          </a:p>
          <a:p>
            <a:r>
              <a:rPr lang="en-US"/>
              <a:t> </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In an economy without money, individuals must barter.</a:t>
            </a:r>
          </a:p>
          <a:p>
            <a:pPr marL="171450" indent="-171450">
              <a:buFont typeface="Arial" charset="0"/>
              <a:buChar char="•"/>
            </a:pPr>
            <a:r>
              <a:rPr lang="en-US" dirty="0"/>
              <a:t>This is difficult because it requires a double coincidence of </a:t>
            </a:r>
            <a:r>
              <a:rPr lang="en-US" dirty="0" smtClean="0"/>
              <a:t>wants.</a:t>
            </a:r>
          </a:p>
          <a:p>
            <a:pPr marL="171450" indent="-171450">
              <a:buFont typeface="Arial" charset="0"/>
              <a:buChar char="•"/>
            </a:pPr>
            <a:r>
              <a:rPr lang="en-US" dirty="0" smtClean="0"/>
              <a:t>Make </a:t>
            </a:r>
            <a:r>
              <a:rPr lang="en-US" dirty="0"/>
              <a:t>sure students understand how hard it would be to find someone who not only has what you want, but also wants what you have.</a:t>
            </a:r>
          </a:p>
          <a:p>
            <a:endParaRPr lang="en-US" dirty="0"/>
          </a:p>
          <a:p>
            <a:r>
              <a:rPr lang="en-US" dirty="0"/>
              <a:t>To remove the difficulty, we use money in exchange.</a:t>
            </a:r>
          </a:p>
          <a:p>
            <a:pPr marL="171450" indent="-171450">
              <a:buFont typeface="Arial" charset="0"/>
              <a:buChar char="•"/>
            </a:pPr>
            <a:r>
              <a:rPr lang="en-US" dirty="0"/>
              <a:t>Money does not require a double coincidence of wants.</a:t>
            </a:r>
          </a:p>
          <a:p>
            <a:pPr>
              <a:buFontTx/>
              <a:buChar char="•"/>
            </a:pPr>
            <a:endParaRPr lang="en-US" b="1"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1.2B</a:t>
            </a:r>
          </a:p>
          <a:p>
            <a:endParaRPr lang="en-US" b="1" i="1" dirty="0"/>
          </a:p>
          <a:p>
            <a:r>
              <a:rPr lang="en-US" b="1" i="1" dirty="0"/>
              <a:t>Lecture notes:</a:t>
            </a:r>
            <a:endParaRPr lang="en-US" dirty="0"/>
          </a:p>
          <a:p>
            <a:r>
              <a:rPr lang="en-US" dirty="0"/>
              <a:t>Households work in the resource market for firms to produce goods.</a:t>
            </a:r>
          </a:p>
          <a:p>
            <a:pPr marL="171450" indent="-171450">
              <a:buFont typeface="Arial" charset="0"/>
              <a:buChar char="•"/>
            </a:pPr>
            <a:r>
              <a:rPr lang="en-US" dirty="0"/>
              <a:t>Firms provide them with a paycheck.</a:t>
            </a:r>
          </a:p>
          <a:p>
            <a:endParaRPr lang="en-US" dirty="0"/>
          </a:p>
          <a:p>
            <a:r>
              <a:rPr lang="en-US" dirty="0"/>
              <a:t>Firms deliver the goods to the households through product markets.</a:t>
            </a:r>
          </a:p>
          <a:p>
            <a:pPr marL="171450" indent="-171450">
              <a:buFont typeface="Arial" charset="0"/>
              <a:buChar char="•"/>
            </a:pPr>
            <a:r>
              <a:rPr lang="en-US" dirty="0"/>
              <a:t>Households use their earnings to purchase goods and services.</a:t>
            </a:r>
          </a:p>
          <a:p>
            <a:r>
              <a:rPr lang="en-US" dirty="0"/>
              <a:t> </a:t>
            </a:r>
          </a:p>
          <a:p>
            <a:endParaRPr lang="en-US" b="1"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Ask students to think of everything they consume:</a:t>
            </a:r>
          </a:p>
          <a:p>
            <a:pPr marL="171450" indent="-171450">
              <a:buFont typeface="Arial" charset="0"/>
              <a:buChar char="•"/>
            </a:pPr>
            <a:r>
              <a:rPr lang="en-US" dirty="0"/>
              <a:t>They would have to make their own food, clothing, housing, and electronics.</a:t>
            </a:r>
          </a:p>
          <a:p>
            <a:pPr marL="171450" indent="-171450">
              <a:buFont typeface="Arial" charset="0"/>
              <a:buChar char="•"/>
            </a:pPr>
            <a:r>
              <a:rPr lang="en-US" dirty="0"/>
              <a:t>They would have to do all their own services as well (hair-cutting, plumbing, dentistry, education, etc.).</a:t>
            </a:r>
          </a:p>
          <a:p>
            <a:endParaRPr lang="en-US" dirty="0"/>
          </a:p>
          <a:p>
            <a:r>
              <a:rPr lang="en-US" dirty="0"/>
              <a:t>Explain to students that comparative advantage will be discussed in more detail in the next chapter.</a:t>
            </a:r>
          </a:p>
          <a:p>
            <a:endParaRPr lang="en-US" dirty="0" smtClean="0"/>
          </a:p>
          <a:p>
            <a:r>
              <a:rPr lang="en-US" dirty="0" smtClean="0"/>
              <a:t>[bottom: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TheCrimsonMonkey</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218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endParaRPr lang="en-US" dirty="0"/>
          </a:p>
          <a:p>
            <a:r>
              <a:rPr lang="en-US" dirty="0"/>
              <a:t>A great way to start off a new chapter is to pose a question to students and then the answer to the question is revealed over the course of the chapter. </a:t>
            </a:r>
          </a:p>
          <a:p>
            <a:pPr marL="171450" indent="-171450">
              <a:buFont typeface="Arial" charset="0"/>
              <a:buChar char="•"/>
            </a:pPr>
            <a:r>
              <a:rPr lang="en-US" dirty="0"/>
              <a:t>The question can be general or specific.</a:t>
            </a:r>
          </a:p>
          <a:p>
            <a:pPr marL="171450" indent="-171450">
              <a:buFont typeface="Arial" charset="0"/>
              <a:buChar char="•"/>
            </a:pPr>
            <a:r>
              <a:rPr lang="en-US" dirty="0"/>
              <a:t>Get the students involved with providing answers.</a:t>
            </a:r>
          </a:p>
          <a:p>
            <a:pPr marL="628650" lvl="1" indent="-171450">
              <a:buFontTx/>
              <a:buChar char="•"/>
            </a:pPr>
            <a:r>
              <a:rPr lang="en-US" dirty="0"/>
              <a:t>If their answer makes sense, compliment them and move on.</a:t>
            </a:r>
          </a:p>
          <a:p>
            <a:pPr marL="628650" lvl="1" indent="-171450">
              <a:buFontTx/>
              <a:buChar char="•"/>
            </a:pPr>
            <a:r>
              <a:rPr lang="en-US" dirty="0"/>
              <a:t>If their answer is doubtful or doesn’t really apply to the question, try to draw them out more to see where they are going with it. Sometimes they see the error of their answer as they are trying to discuss it with you.</a:t>
            </a:r>
          </a:p>
          <a:p>
            <a:endParaRPr lang="en-US" dirty="0"/>
          </a:p>
          <a:p>
            <a:r>
              <a:rPr lang="en-US" dirty="0"/>
              <a:t>Here, the question is a basic word association: What words spring to mind when they hear the term “economics”?</a:t>
            </a:r>
          </a:p>
          <a:p>
            <a:pPr marL="171450" indent="-171450">
              <a:buFont typeface="Arial" charset="0"/>
              <a:buChar char="•"/>
            </a:pPr>
            <a:r>
              <a:rPr lang="en-US" dirty="0"/>
              <a:t>Many students will not have had an economics course.</a:t>
            </a:r>
          </a:p>
          <a:p>
            <a:pPr marL="171450" indent="-171450">
              <a:buFont typeface="Arial" charset="0"/>
              <a:buChar char="•"/>
            </a:pPr>
            <a:r>
              <a:rPr lang="en-US" dirty="0"/>
              <a:t>Many students are confused as to why economics counts as a social science in their general education courses.</a:t>
            </a:r>
          </a:p>
          <a:p>
            <a:pPr marL="171450" indent="-171450">
              <a:buFont typeface="Arial" charset="0"/>
              <a:buChar char="•"/>
            </a:pPr>
            <a:r>
              <a:rPr lang="en-US" dirty="0"/>
              <a:t>Many students believe that economists only study large world events (macro issues).</a:t>
            </a:r>
          </a:p>
          <a:p>
            <a:r>
              <a:rPr lang="en-US"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a:t>Lecture notes: </a:t>
            </a:r>
            <a:endParaRPr lang="en-US"/>
          </a:p>
          <a:p>
            <a:r>
              <a:rPr lang="en-US"/>
              <a:t>The main goal of this course is to provide students with the tools they need to be able to make their own assessments about the economy. This course will change how students see the world.</a:t>
            </a:r>
          </a:p>
          <a:p>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dirty="0"/>
              <a:t>“Economics in the Media” Slide</a:t>
            </a:r>
            <a:endParaRPr lang="en-US" dirty="0"/>
          </a:p>
          <a:p>
            <a:endParaRPr lang="en-US" b="1" i="1" dirty="0"/>
          </a:p>
          <a:p>
            <a:r>
              <a:rPr lang="en-US" b="1" i="1" dirty="0"/>
              <a:t>Lecture tip: </a:t>
            </a:r>
            <a:endParaRPr lang="en-US" dirty="0"/>
          </a:p>
          <a:p>
            <a:r>
              <a:rPr lang="en-US" i="1" dirty="0"/>
              <a:t>The clip mentioned on the slide can be found in the Interactive Instructor’s Guide. Access the direct link by clicking the icon in the </a:t>
            </a:r>
            <a:r>
              <a:rPr lang="en-US" i="1" dirty="0" smtClean="0"/>
              <a:t>PowerPoint above.</a:t>
            </a:r>
            <a:endParaRPr lang="en-US" i="1" dirty="0"/>
          </a:p>
          <a:p>
            <a:endParaRPr lang="en-US" dirty="0"/>
          </a:p>
          <a:p>
            <a:r>
              <a:rPr lang="en-US" dirty="0"/>
              <a:t>Show the clip and then explain to students that you </a:t>
            </a:r>
            <a:r>
              <a:rPr lang="en-US" i="1" dirty="0"/>
              <a:t>do not </a:t>
            </a:r>
            <a:r>
              <a:rPr lang="en-US" dirty="0"/>
              <a:t>want your class to be this way. Start off the course making sure they understand that you </a:t>
            </a:r>
            <a:r>
              <a:rPr lang="en-US" i="0" dirty="0"/>
              <a:t>expect them to participate</a:t>
            </a:r>
            <a:r>
              <a:rPr lang="en-US" i="0" dirty="0" smtClean="0"/>
              <a:t>.</a:t>
            </a:r>
          </a:p>
          <a:p>
            <a:r>
              <a:rPr lang="en-US" i="0" dirty="0" smtClean="0"/>
              <a:t>[</a:t>
            </a:r>
            <a:r>
              <a:rPr lang="en-US" sz="1200" b="0" i="0" u="none" strike="noStrike" kern="1200" dirty="0" smtClean="0">
                <a:solidFill>
                  <a:schemeClr val="tx1"/>
                </a:solidFill>
                <a:effectLst/>
                <a:latin typeface="+mn-lt"/>
                <a:ea typeface="MS PGothic" pitchFamily="34" charset="-128"/>
                <a:cs typeface="MS PGothic" pitchFamily="34" charset="-128"/>
              </a:rPr>
              <a:t>PARAMOUNT / The </a:t>
            </a:r>
            <a:r>
              <a:rPr lang="en-US" sz="1200" b="0" i="0" u="none" strike="noStrike" kern="1200" dirty="0" err="1" smtClean="0">
                <a:solidFill>
                  <a:schemeClr val="tx1"/>
                </a:solidFill>
                <a:effectLst/>
                <a:latin typeface="+mn-lt"/>
                <a:ea typeface="MS PGothic" pitchFamily="34" charset="-128"/>
                <a:cs typeface="MS PGothic" pitchFamily="34" charset="-128"/>
              </a:rPr>
              <a:t>Kobal</a:t>
            </a:r>
            <a:r>
              <a:rPr lang="en-US" sz="1200" b="0" i="0" u="none" strike="noStrike" kern="1200" dirty="0" smtClean="0">
                <a:solidFill>
                  <a:schemeClr val="tx1"/>
                </a:solidFill>
                <a:effectLst/>
                <a:latin typeface="+mn-lt"/>
                <a:ea typeface="MS PGothic" pitchFamily="34" charset="-128"/>
                <a:cs typeface="MS PGothic" pitchFamily="34" charset="-128"/>
              </a:rPr>
              <a:t> Collection/Art Resource, NY]</a:t>
            </a:r>
            <a:endParaRPr lang="en-US" i="0" dirty="0"/>
          </a:p>
          <a:p>
            <a:r>
              <a:rPr lang="en-US"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r>
              <a:rPr lang="en-US" dirty="0"/>
              <a:t> </a:t>
            </a:r>
          </a:p>
          <a:p>
            <a:r>
              <a:rPr lang="en-US" dirty="0"/>
              <a:t>Start with the notion that we have unlimited wants and limited resources:</a:t>
            </a:r>
          </a:p>
          <a:p>
            <a:pPr marL="171450" indent="-171450">
              <a:buFont typeface="Arial" charset="0"/>
              <a:buChar char="•"/>
            </a:pPr>
            <a:r>
              <a:rPr lang="en-US" dirty="0"/>
              <a:t>Unlimited wants &gt; Limited </a:t>
            </a:r>
            <a:r>
              <a:rPr lang="en-US" dirty="0" smtClean="0"/>
              <a:t>resources</a:t>
            </a:r>
          </a:p>
          <a:p>
            <a:pPr marL="171450" lvl="0" indent="-171450">
              <a:buFont typeface="Arial" charset="0"/>
              <a:buChar char="•"/>
            </a:pPr>
            <a:r>
              <a:rPr lang="en-US" dirty="0" smtClean="0"/>
              <a:t>This </a:t>
            </a:r>
            <a:r>
              <a:rPr lang="en-US" dirty="0"/>
              <a:t>is why scarcity exists and why </a:t>
            </a:r>
            <a:r>
              <a:rPr lang="en-US" i="1" dirty="0"/>
              <a:t>choices</a:t>
            </a:r>
            <a:r>
              <a:rPr lang="en-US" dirty="0"/>
              <a:t> have to be made.</a:t>
            </a:r>
          </a:p>
          <a:p>
            <a:endParaRPr lang="en-US" dirty="0"/>
          </a:p>
          <a:p>
            <a:r>
              <a:rPr lang="en-US" dirty="0"/>
              <a:t>When defining economics, make sure to stress that it is a study of behavior. In this case, we are studying how people behave under the condition of scarcity.</a:t>
            </a:r>
          </a:p>
          <a:p>
            <a:pPr marL="171450" indent="-171450">
              <a:buFont typeface="Arial" charset="0"/>
              <a:buChar char="•"/>
            </a:pPr>
            <a:r>
              <a:rPr lang="en-US" dirty="0"/>
              <a:t>This is what makes economics a social science.</a:t>
            </a:r>
          </a:p>
          <a:p>
            <a:r>
              <a:rPr lang="en-US" dirty="0"/>
              <a:t>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Scarcity forces us to make choices.</a:t>
            </a:r>
          </a:p>
          <a:p>
            <a:endParaRPr lang="en-US" dirty="0"/>
          </a:p>
          <a:p>
            <a:r>
              <a:rPr lang="en-US" dirty="0"/>
              <a:t>Each choice we make results in an opportunity cost.</a:t>
            </a:r>
          </a:p>
          <a:p>
            <a:r>
              <a:rPr lang="en-US" dirty="0"/>
              <a:t>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r>
              <a:rPr lang="en-US" dirty="0"/>
              <a:t> </a:t>
            </a:r>
          </a:p>
          <a:p>
            <a:r>
              <a:rPr lang="en-US" dirty="0"/>
              <a:t>Give several examples of questions that may be answered in each. Some examples can include the following: </a:t>
            </a:r>
          </a:p>
          <a:p>
            <a:endParaRPr lang="en-US" i="1" dirty="0"/>
          </a:p>
          <a:p>
            <a:r>
              <a:rPr lang="en-US" i="1" dirty="0"/>
              <a:t>Microeconomics:</a:t>
            </a:r>
            <a:endParaRPr lang="en-US" dirty="0"/>
          </a:p>
          <a:p>
            <a:pPr marL="171450" indent="-171450">
              <a:buFont typeface="Arial" charset="0"/>
              <a:buChar char="•"/>
            </a:pPr>
            <a:r>
              <a:rPr lang="en-US" dirty="0"/>
              <a:t>How many movies does a family see each </a:t>
            </a:r>
            <a:r>
              <a:rPr lang="en-US" dirty="0" smtClean="0"/>
              <a:t>year?</a:t>
            </a:r>
          </a:p>
          <a:p>
            <a:pPr marL="171450" indent="-171450">
              <a:buFont typeface="Arial" charset="0"/>
              <a:buChar char="•"/>
            </a:pPr>
            <a:r>
              <a:rPr lang="en-US" dirty="0" smtClean="0"/>
              <a:t>What </a:t>
            </a:r>
            <a:r>
              <a:rPr lang="en-US" dirty="0"/>
              <a:t>factors affect a person’s career </a:t>
            </a:r>
            <a:r>
              <a:rPr lang="en-US" dirty="0" smtClean="0"/>
              <a:t>choice?</a:t>
            </a:r>
          </a:p>
          <a:p>
            <a:pPr marL="171450" indent="-171450">
              <a:buFont typeface="Arial" charset="0"/>
              <a:buChar char="•"/>
            </a:pPr>
            <a:r>
              <a:rPr lang="en-US" dirty="0" smtClean="0"/>
              <a:t>How </a:t>
            </a:r>
            <a:r>
              <a:rPr lang="en-US" dirty="0"/>
              <a:t>does a rise in sales taxes impact the retail </a:t>
            </a:r>
            <a:r>
              <a:rPr lang="en-US" dirty="0" smtClean="0"/>
              <a:t>industry?</a:t>
            </a:r>
          </a:p>
          <a:p>
            <a:pPr marL="171450" indent="-171450">
              <a:buFont typeface="Arial" charset="0"/>
              <a:buChar char="•"/>
            </a:pPr>
            <a:r>
              <a:rPr lang="en-US" dirty="0" smtClean="0"/>
              <a:t>How </a:t>
            </a:r>
            <a:r>
              <a:rPr lang="en-US" dirty="0"/>
              <a:t>would an increase in the minimum wage affect teenage </a:t>
            </a:r>
            <a:r>
              <a:rPr lang="en-US" dirty="0" smtClean="0"/>
              <a:t>employment?</a:t>
            </a:r>
          </a:p>
          <a:p>
            <a:pPr marL="171450" indent="-171450">
              <a:buFont typeface="Arial" charset="0"/>
              <a:buChar char="•"/>
            </a:pPr>
            <a:r>
              <a:rPr lang="en-US" dirty="0" smtClean="0"/>
              <a:t>How </a:t>
            </a:r>
            <a:r>
              <a:rPr lang="en-US" dirty="0"/>
              <a:t>does health insurance alter a patient’s demand for health care services?</a:t>
            </a:r>
          </a:p>
          <a:p>
            <a:endParaRPr lang="en-US" i="1" dirty="0"/>
          </a:p>
          <a:p>
            <a:r>
              <a:rPr lang="en-US" i="1" dirty="0"/>
              <a:t>Macroeconomics:</a:t>
            </a:r>
            <a:endParaRPr lang="en-US" dirty="0"/>
          </a:p>
          <a:p>
            <a:pPr marL="171450" indent="-171450">
              <a:buFont typeface="Arial" charset="0"/>
              <a:buChar char="•"/>
            </a:pPr>
            <a:r>
              <a:rPr lang="en-US" dirty="0"/>
              <a:t>What is the current level of </a:t>
            </a:r>
            <a:r>
              <a:rPr lang="en-US" dirty="0" smtClean="0"/>
              <a:t>inflation?</a:t>
            </a:r>
          </a:p>
          <a:p>
            <a:pPr marL="171450" indent="-171450">
              <a:buFont typeface="Arial" charset="0"/>
              <a:buChar char="•"/>
            </a:pPr>
            <a:r>
              <a:rPr lang="en-US" dirty="0" smtClean="0"/>
              <a:t>How </a:t>
            </a:r>
            <a:r>
              <a:rPr lang="en-US" dirty="0"/>
              <a:t>much has employment grown in India over the past 20 </a:t>
            </a:r>
            <a:r>
              <a:rPr lang="en-US" dirty="0" smtClean="0"/>
              <a:t>years?</a:t>
            </a:r>
          </a:p>
          <a:p>
            <a:pPr marL="171450" indent="-171450">
              <a:buFont typeface="Arial" charset="0"/>
              <a:buChar char="•"/>
            </a:pPr>
            <a:r>
              <a:rPr lang="en-US" dirty="0" smtClean="0"/>
              <a:t>Is </a:t>
            </a:r>
            <a:r>
              <a:rPr lang="en-US" dirty="0"/>
              <a:t>the economy of Japan in a </a:t>
            </a:r>
            <a:r>
              <a:rPr lang="en-US" dirty="0" smtClean="0"/>
              <a:t>recession?</a:t>
            </a:r>
          </a:p>
          <a:p>
            <a:pPr marL="171450" indent="-171450">
              <a:buFont typeface="Arial" charset="0"/>
              <a:buChar char="•"/>
            </a:pPr>
            <a:r>
              <a:rPr lang="en-US" dirty="0" smtClean="0"/>
              <a:t>What </a:t>
            </a:r>
            <a:r>
              <a:rPr lang="en-US" dirty="0"/>
              <a:t>will happen in the U.S. economy if the federal government raises </a:t>
            </a:r>
            <a:r>
              <a:rPr lang="en-US" dirty="0" smtClean="0"/>
              <a:t>taxes?</a:t>
            </a:r>
          </a:p>
          <a:p>
            <a:pPr marL="171450" indent="-171450">
              <a:buFont typeface="Arial" charset="0"/>
              <a:buChar char="•"/>
            </a:pPr>
            <a:r>
              <a:rPr lang="en-US" dirty="0" smtClean="0"/>
              <a:t>How </a:t>
            </a:r>
            <a:r>
              <a:rPr lang="en-US" dirty="0"/>
              <a:t>does the federal debt affect the economy?</a:t>
            </a:r>
          </a:p>
          <a:p>
            <a:r>
              <a:rPr lang="en-US" dirty="0"/>
              <a:t> </a:t>
            </a:r>
          </a:p>
          <a:p>
            <a:pPr>
              <a:buFontTx/>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a:t>Lecture notes: </a:t>
            </a:r>
            <a:endParaRPr lang="en-US"/>
          </a:p>
          <a:p>
            <a:r>
              <a:rPr lang="en-US"/>
              <a:t>Point out to students that this is just a list, and each will be discussed in detail in later slides.</a:t>
            </a:r>
          </a:p>
          <a:p>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4" r:id="rId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5"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iig.wwnorton.com/prinecoma2/full/page/011_trade_offs_ferris_buellers_day_off" TargetMode="External"/><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The Five Foundations of Economics</a:t>
            </a:r>
          </a:p>
        </p:txBody>
      </p:sp>
      <p:sp>
        <p:nvSpPr>
          <p:cNvPr id="8194"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DirkTextbookN\Jpegs(All)\VOLUME_1_MICRO_Class-test\04_PRINECO_CH01.jpg"/>
          <p:cNvPicPr>
            <a:picLocks noChangeAspect="1" noChangeArrowheads="1"/>
          </p:cNvPicPr>
          <p:nvPr/>
        </p:nvPicPr>
        <p:blipFill>
          <a:blip r:embed="rId3"/>
          <a:srcRect/>
          <a:stretch>
            <a:fillRect/>
          </a:stretch>
        </p:blipFill>
        <p:spPr bwMode="auto">
          <a:xfrm>
            <a:off x="2890838" y="3773488"/>
            <a:ext cx="3308350" cy="2709862"/>
          </a:xfrm>
          <a:prstGeom prst="rect">
            <a:avLst/>
          </a:prstGeom>
          <a:noFill/>
          <a:ln w="9525">
            <a:noFill/>
            <a:miter lim="800000"/>
            <a:headEnd/>
            <a:tailEnd/>
          </a:ln>
        </p:spPr>
      </p:pic>
      <p:sp>
        <p:nvSpPr>
          <p:cNvPr id="14339" name="Content Placeholder 2"/>
          <p:cNvSpPr>
            <a:spLocks noGrp="1"/>
          </p:cNvSpPr>
          <p:nvPr>
            <p:ph idx="1"/>
          </p:nvPr>
        </p:nvSpPr>
        <p:spPr>
          <a:xfrm>
            <a:off x="296863" y="1566863"/>
            <a:ext cx="8496300" cy="5211762"/>
          </a:xfrm>
        </p:spPr>
        <p:txBody>
          <a:bodyPr/>
          <a:lstStyle/>
          <a:p>
            <a:r>
              <a:rPr lang="en-US" sz="3200" b="1" dirty="0">
                <a:solidFill>
                  <a:srgbClr val="1492C7"/>
                </a:solidFill>
                <a:latin typeface="Arial" pitchFamily="-107" charset="0"/>
                <a:cs typeface="Arial" pitchFamily="-107" charset="0"/>
              </a:rPr>
              <a:t>Incentives</a:t>
            </a:r>
          </a:p>
          <a:p>
            <a:pPr lvl="1"/>
            <a:r>
              <a:rPr lang="en-US" sz="2800" dirty="0">
                <a:latin typeface="Arial" pitchFamily="-107" charset="0"/>
                <a:cs typeface="Arial" pitchFamily="-107" charset="0"/>
              </a:rPr>
              <a:t>Factors that motivate you to act or exert effort</a:t>
            </a:r>
          </a:p>
          <a:p>
            <a:pPr lvl="1"/>
            <a:endParaRPr lang="en-US" sz="2800" dirty="0">
              <a:latin typeface="Arial" pitchFamily="-107" charset="0"/>
              <a:cs typeface="Arial" pitchFamily="-107" charset="0"/>
            </a:endParaRPr>
          </a:p>
          <a:p>
            <a:r>
              <a:rPr lang="en-US" sz="3200" dirty="0">
                <a:latin typeface="Arial" pitchFamily="-107" charset="0"/>
                <a:cs typeface="Arial" pitchFamily="-107" charset="0"/>
              </a:rPr>
              <a:t>People respond to incentives!</a:t>
            </a:r>
          </a:p>
        </p:txBody>
      </p:sp>
      <p:sp>
        <p:nvSpPr>
          <p:cNvPr id="266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Incentives Matter—1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Incentives Matter—2 </a:t>
            </a:r>
          </a:p>
        </p:txBody>
      </p:sp>
      <p:sp>
        <p:nvSpPr>
          <p:cNvPr id="14339" name="Content Placeholder 2"/>
          <p:cNvSpPr>
            <a:spLocks noGrp="1"/>
          </p:cNvSpPr>
          <p:nvPr>
            <p:ph idx="1"/>
          </p:nvPr>
        </p:nvSpPr>
        <p:spPr>
          <a:xfrm>
            <a:off x="296863" y="1566863"/>
            <a:ext cx="8389937" cy="5054600"/>
          </a:xfrm>
        </p:spPr>
        <p:txBody>
          <a:bodyPr/>
          <a:lstStyle/>
          <a:p>
            <a:r>
              <a:rPr lang="en-US" sz="3200" b="1" dirty="0">
                <a:solidFill>
                  <a:srgbClr val="1492C7"/>
                </a:solidFill>
                <a:latin typeface="Arial" pitchFamily="-107" charset="0"/>
                <a:cs typeface="Arial" pitchFamily="-107" charset="0"/>
              </a:rPr>
              <a:t>Positive incentives</a:t>
            </a:r>
          </a:p>
          <a:p>
            <a:pPr lvl="1"/>
            <a:r>
              <a:rPr lang="en-US" sz="2800" dirty="0">
                <a:latin typeface="Arial" pitchFamily="-107" charset="0"/>
                <a:cs typeface="Arial" pitchFamily="-107" charset="0"/>
              </a:rPr>
              <a:t>Encourage action by offering rewards or payments</a:t>
            </a:r>
          </a:p>
          <a:p>
            <a:pPr lvl="1"/>
            <a:endParaRPr lang="en-US" sz="2400" dirty="0">
              <a:latin typeface="Arial" pitchFamily="-107" charset="0"/>
              <a:cs typeface="Arial" pitchFamily="-107" charset="0"/>
            </a:endParaRPr>
          </a:p>
          <a:p>
            <a:pPr lvl="1"/>
            <a:endParaRPr lang="en-US" sz="24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Negative incentives</a:t>
            </a:r>
          </a:p>
          <a:p>
            <a:pPr lvl="1"/>
            <a:r>
              <a:rPr lang="en-US" sz="2800" dirty="0">
                <a:latin typeface="Arial" pitchFamily="-107" charset="0"/>
                <a:cs typeface="Arial" pitchFamily="-107" charset="0"/>
              </a:rPr>
              <a:t>Discourage action by providing undesirable consequences or punishments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Incentives Matter—3 </a:t>
            </a:r>
          </a:p>
        </p:txBody>
      </p:sp>
      <p:sp>
        <p:nvSpPr>
          <p:cNvPr id="30722" name="Content Placeholder 2"/>
          <p:cNvSpPr>
            <a:spLocks noGrp="1"/>
          </p:cNvSpPr>
          <p:nvPr>
            <p:ph idx="1"/>
          </p:nvPr>
        </p:nvSpPr>
        <p:spPr>
          <a:xfrm>
            <a:off x="457200" y="1712913"/>
            <a:ext cx="8229600" cy="4895850"/>
          </a:xfrm>
        </p:spPr>
        <p:txBody>
          <a:bodyPr/>
          <a:lstStyle/>
          <a:p>
            <a:r>
              <a:rPr lang="en-US" sz="3200" b="1" dirty="0">
                <a:solidFill>
                  <a:srgbClr val="1492C7"/>
                </a:solidFill>
                <a:latin typeface="Arial" pitchFamily="-107" charset="0"/>
                <a:cs typeface="Arial" pitchFamily="-107" charset="0"/>
              </a:rPr>
              <a:t>Direct incentive</a:t>
            </a:r>
          </a:p>
          <a:p>
            <a:pPr lvl="1"/>
            <a:r>
              <a:rPr lang="en-US" sz="2800" dirty="0">
                <a:latin typeface="Arial" pitchFamily="-107" charset="0"/>
                <a:cs typeface="Arial" pitchFamily="-107" charset="0"/>
              </a:rPr>
              <a:t>“Here is what I want you to do, and here is what I am going to do in order to get you to do it.”</a:t>
            </a:r>
          </a:p>
          <a:p>
            <a:pPr lvl="2"/>
            <a:r>
              <a:rPr lang="en-US" dirty="0">
                <a:latin typeface="Arial" pitchFamily="-107" charset="0"/>
                <a:ea typeface="MS PGothic" pitchFamily="34" charset="-128"/>
                <a:cs typeface="MS PGothic" pitchFamily="34" charset="-128"/>
              </a:rPr>
              <a:t>Generally easy to recognize</a:t>
            </a:r>
          </a:p>
          <a:p>
            <a:pPr lvl="2"/>
            <a:endParaRPr lang="en-US" sz="1000" dirty="0">
              <a:latin typeface="Arial" pitchFamily="-107" charset="0"/>
              <a:ea typeface="MS PGothic" pitchFamily="34" charset="-128"/>
              <a:cs typeface="MS PGothic" pitchFamily="34" charset="-128"/>
            </a:endParaRPr>
          </a:p>
          <a:p>
            <a:r>
              <a:rPr lang="en-US" sz="3200" b="1" dirty="0">
                <a:solidFill>
                  <a:srgbClr val="1492C7"/>
                </a:solidFill>
                <a:latin typeface="Arial" pitchFamily="-107" charset="0"/>
                <a:cs typeface="Arial" pitchFamily="-107" charset="0"/>
              </a:rPr>
              <a:t>Indirect incentive</a:t>
            </a:r>
          </a:p>
          <a:p>
            <a:pPr lvl="1"/>
            <a:r>
              <a:rPr lang="en-US" sz="2800" dirty="0">
                <a:solidFill>
                  <a:srgbClr val="000000"/>
                </a:solidFill>
                <a:latin typeface="Arial" pitchFamily="-107" charset="0"/>
                <a:cs typeface="Arial" pitchFamily="-107" charset="0"/>
              </a:rPr>
              <a:t>A secondary change in behavior brought on by the original incentive</a:t>
            </a:r>
          </a:p>
          <a:p>
            <a:pPr lvl="2"/>
            <a:r>
              <a:rPr lang="en-US" dirty="0">
                <a:solidFill>
                  <a:srgbClr val="000000"/>
                </a:solidFill>
                <a:latin typeface="Arial" pitchFamily="-107" charset="0"/>
                <a:ea typeface="MS PGothic" pitchFamily="34" charset="-128"/>
                <a:cs typeface="MS PGothic" pitchFamily="34" charset="-128"/>
              </a:rPr>
              <a:t>More difficult to recognize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Incentives Matter—4 </a:t>
            </a:r>
          </a:p>
        </p:txBody>
      </p:sp>
      <p:sp>
        <p:nvSpPr>
          <p:cNvPr id="16387" name="Content Placeholder 2"/>
          <p:cNvSpPr>
            <a:spLocks noGrp="1"/>
          </p:cNvSpPr>
          <p:nvPr>
            <p:ph idx="1"/>
          </p:nvPr>
        </p:nvSpPr>
        <p:spPr>
          <a:xfrm>
            <a:off x="457200" y="1712913"/>
            <a:ext cx="8229600" cy="1712912"/>
          </a:xfrm>
        </p:spPr>
        <p:txBody>
          <a:bodyPr/>
          <a:lstStyle/>
          <a:p>
            <a:r>
              <a:rPr lang="en-US" sz="3200" b="1">
                <a:solidFill>
                  <a:srgbClr val="1492C7"/>
                </a:solidFill>
                <a:latin typeface="Arial" pitchFamily="-107" charset="0"/>
                <a:cs typeface="Arial" pitchFamily="-107" charset="0"/>
              </a:rPr>
              <a:t>Unintended consequence</a:t>
            </a:r>
          </a:p>
          <a:p>
            <a:pPr lvl="1"/>
            <a:r>
              <a:rPr lang="en-US" sz="2800">
                <a:latin typeface="Arial" pitchFamily="-107" charset="0"/>
                <a:cs typeface="Arial" pitchFamily="-107" charset="0"/>
              </a:rPr>
              <a:t>An unplanned result (usually negative and unwanted) of an incentive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C, Lee gives his children candy if they behave during dinner"/>
          <p:cNvSpPr/>
          <p:nvPr/>
        </p:nvSpPr>
        <p:spPr>
          <a:xfrm>
            <a:off x="723900" y="4639930"/>
            <a:ext cx="7080398" cy="99532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Which of the following situations illustrates an incentive?</a:t>
            </a:r>
          </a:p>
          <a:p>
            <a:pPr marL="971550" lvl="1" indent="-514350" eaLnBrk="1" hangingPunct="1">
              <a:buFont typeface="Calibri" pitchFamily="-107" charset="0"/>
              <a:buAutoNum type="alphaUcPeriod"/>
            </a:pPr>
            <a:r>
              <a:rPr lang="en-US" dirty="0">
                <a:latin typeface="Helvetica Neue" pitchFamily="-107" charset="0"/>
              </a:rPr>
              <a:t>Dave snacks all afternoon and </a:t>
            </a:r>
            <a:r>
              <a:rPr lang="en-US" dirty="0" smtClean="0">
                <a:latin typeface="Helvetica Neue" pitchFamily="-107" charset="0"/>
              </a:rPr>
              <a:t>isn’</a:t>
            </a:r>
            <a:r>
              <a:rPr lang="en-US" altLang="ja-JP" dirty="0" smtClean="0">
                <a:latin typeface="Helvetica Neue" pitchFamily="-107" charset="0"/>
              </a:rPr>
              <a:t>t </a:t>
            </a:r>
            <a:r>
              <a:rPr lang="en-US" altLang="ja-JP" dirty="0">
                <a:latin typeface="Helvetica Neue" pitchFamily="-107" charset="0"/>
              </a:rPr>
              <a:t>hungry for dinner.</a:t>
            </a:r>
          </a:p>
          <a:p>
            <a:pPr marL="971550" lvl="1" indent="-514350" eaLnBrk="1" hangingPunct="1">
              <a:buFont typeface="Calibri" pitchFamily="-107" charset="0"/>
              <a:buAutoNum type="alphaUcPeriod"/>
            </a:pPr>
            <a:r>
              <a:rPr lang="en-US" dirty="0" smtClean="0">
                <a:latin typeface="Helvetica Neue" pitchFamily="-107" charset="0"/>
              </a:rPr>
              <a:t>Dirk’</a:t>
            </a:r>
            <a:r>
              <a:rPr lang="en-US" altLang="ja-JP" dirty="0" smtClean="0">
                <a:latin typeface="Helvetica Neue" pitchFamily="-107" charset="0"/>
              </a:rPr>
              <a:t>s </a:t>
            </a:r>
            <a:r>
              <a:rPr lang="en-US" altLang="ja-JP" dirty="0">
                <a:latin typeface="Helvetica Neue" pitchFamily="-107" charset="0"/>
              </a:rPr>
              <a:t>children misbehave during dinner.</a:t>
            </a:r>
          </a:p>
          <a:p>
            <a:pPr marL="971550" lvl="1" indent="-514350" eaLnBrk="1" hangingPunct="1">
              <a:buFont typeface="Calibri" pitchFamily="-107" charset="0"/>
              <a:buAutoNum type="alphaUcPeriod"/>
            </a:pPr>
            <a:r>
              <a:rPr lang="en-US" dirty="0">
                <a:latin typeface="Helvetica Neue" pitchFamily="-107" charset="0"/>
              </a:rPr>
              <a:t>Lee gives his children candy if they behave during dinner.</a:t>
            </a:r>
          </a:p>
          <a:p>
            <a:pPr marL="971550" lvl="1" indent="-514350" eaLnBrk="1" hangingPunct="1">
              <a:buFont typeface="Calibri" pitchFamily="-107" charset="0"/>
              <a:buAutoNum type="alphaUcPeriod"/>
            </a:pPr>
            <a:r>
              <a:rPr lang="en-US" dirty="0">
                <a:latin typeface="Helvetica Neue" pitchFamily="-107" charset="0"/>
              </a:rPr>
              <a:t>Jaime goes to a restaurant for dinner.</a:t>
            </a:r>
          </a:p>
        </p:txBody>
      </p:sp>
      <p:sp>
        <p:nvSpPr>
          <p:cNvPr id="34817"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Life Is About Trade-offs</a:t>
            </a:r>
          </a:p>
        </p:txBody>
      </p:sp>
      <p:sp>
        <p:nvSpPr>
          <p:cNvPr id="36866"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Scarcity implies choice</a:t>
            </a:r>
          </a:p>
          <a:p>
            <a:endParaRPr lang="en-US" sz="1000">
              <a:latin typeface="Arial" pitchFamily="-107" charset="0"/>
              <a:cs typeface="Arial" pitchFamily="-107" charset="0"/>
            </a:endParaRPr>
          </a:p>
          <a:p>
            <a:pPr algn="ctr">
              <a:buFont typeface="Arial" pitchFamily="-107" charset="0"/>
              <a:buNone/>
            </a:pPr>
            <a:r>
              <a:rPr lang="en-US" sz="3200" b="1">
                <a:solidFill>
                  <a:srgbClr val="1492C7"/>
                </a:solidFill>
                <a:latin typeface="Arial" pitchFamily="-107" charset="0"/>
                <a:cs typeface="Arial" pitchFamily="-107" charset="0"/>
              </a:rPr>
              <a:t>Scarcity </a:t>
            </a:r>
            <a:r>
              <a:rPr lang="en-US" sz="3200" b="1">
                <a:solidFill>
                  <a:srgbClr val="1492C7"/>
                </a:solidFill>
                <a:latin typeface="Arial" pitchFamily="-107" charset="0"/>
                <a:cs typeface="Arial" pitchFamily="-107" charset="0"/>
                <a:sym typeface="Wingdings" pitchFamily="-107" charset="2"/>
              </a:rPr>
              <a:t> Choice </a:t>
            </a:r>
          </a:p>
          <a:p>
            <a:pPr algn="ctr">
              <a:buFont typeface="Arial" pitchFamily="-107" charset="0"/>
              <a:buNone/>
            </a:pPr>
            <a:endParaRPr lang="en-US" sz="1000" b="1">
              <a:solidFill>
                <a:srgbClr val="1492C7"/>
              </a:solidFill>
              <a:latin typeface="Arial" pitchFamily="-107" charset="0"/>
              <a:cs typeface="Arial" pitchFamily="-107" charset="0"/>
            </a:endParaRPr>
          </a:p>
          <a:p>
            <a:pPr algn="ctr">
              <a:buFont typeface="Arial" pitchFamily="-107" charset="0"/>
              <a:buNone/>
            </a:pPr>
            <a:endParaRPr lang="en-US" sz="1000" b="1">
              <a:solidFill>
                <a:srgbClr val="1492C7"/>
              </a:solidFill>
              <a:latin typeface="Arial" pitchFamily="-107" charset="0"/>
              <a:cs typeface="Arial" pitchFamily="-107" charset="0"/>
            </a:endParaRPr>
          </a:p>
          <a:p>
            <a:pPr lvl="1"/>
            <a:r>
              <a:rPr lang="en-US" sz="2800">
                <a:latin typeface="Arial" pitchFamily="-107" charset="0"/>
                <a:cs typeface="Arial" pitchFamily="-107" charset="0"/>
              </a:rPr>
              <a:t>Every decision incurs a cost</a:t>
            </a:r>
          </a:p>
          <a:p>
            <a:pPr lvl="1"/>
            <a:endParaRPr lang="en-US" sz="2800">
              <a:latin typeface="Arial" pitchFamily="-107" charset="0"/>
              <a:cs typeface="Arial" pitchFamily="-107" charset="0"/>
            </a:endParaRPr>
          </a:p>
          <a:p>
            <a:pPr lvl="1"/>
            <a:r>
              <a:rPr lang="en-US" sz="2800">
                <a:latin typeface="Arial" pitchFamily="-107" charset="0"/>
                <a:cs typeface="Arial" pitchFamily="-107" charset="0"/>
              </a:rPr>
              <a:t>To have one thing, you have to give up another thing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A, trade-offs."/>
          <p:cNvSpPr/>
          <p:nvPr/>
        </p:nvSpPr>
        <p:spPr>
          <a:xfrm>
            <a:off x="723900" y="4044507"/>
            <a:ext cx="2625356" cy="54875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The governor decides to increase funding for education. However, this will mean decreasing funding for infrastructure. This situation illustrates</a:t>
            </a:r>
          </a:p>
          <a:p>
            <a:pPr marL="971550" lvl="1" indent="-514350" eaLnBrk="1" hangingPunct="1">
              <a:buFont typeface="Calibri" pitchFamily="-107" charset="0"/>
              <a:buAutoNum type="alphaUcPeriod"/>
            </a:pPr>
            <a:r>
              <a:rPr lang="en-US" dirty="0">
                <a:latin typeface="Helvetica Neue" pitchFamily="-107" charset="0"/>
              </a:rPr>
              <a:t>trade-offs.</a:t>
            </a:r>
          </a:p>
          <a:p>
            <a:pPr marL="971550" lvl="1" indent="-514350" eaLnBrk="1" hangingPunct="1">
              <a:buFont typeface="Calibri" pitchFamily="-107" charset="0"/>
              <a:buAutoNum type="alphaUcPeriod"/>
            </a:pPr>
            <a:r>
              <a:rPr lang="en-US" dirty="0">
                <a:latin typeface="Helvetica Neue" pitchFamily="-107" charset="0"/>
              </a:rPr>
              <a:t>comparative advantage.</a:t>
            </a:r>
          </a:p>
          <a:p>
            <a:pPr marL="971550" lvl="1" indent="-514350" eaLnBrk="1" hangingPunct="1">
              <a:buFont typeface="Calibri" pitchFamily="-107" charset="0"/>
              <a:buAutoNum type="alphaUcPeriod"/>
            </a:pPr>
            <a:r>
              <a:rPr lang="en-US" dirty="0">
                <a:latin typeface="Helvetica Neue" pitchFamily="-107" charset="0"/>
              </a:rPr>
              <a:t>incentives.</a:t>
            </a:r>
          </a:p>
          <a:p>
            <a:pPr marL="971550" lvl="1" indent="-514350" eaLnBrk="1" hangingPunct="1">
              <a:buFont typeface="Calibri" pitchFamily="-107" charset="0"/>
              <a:buAutoNum type="alphaUcPeriod"/>
            </a:pPr>
            <a:r>
              <a:rPr lang="en-US" dirty="0">
                <a:latin typeface="Helvetica Neue" pitchFamily="-107" charset="0"/>
              </a:rPr>
              <a:t>markets.</a:t>
            </a:r>
          </a:p>
        </p:txBody>
      </p:sp>
      <p:sp>
        <p:nvSpPr>
          <p:cNvPr id="38913"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Opportunity Cost—1 </a:t>
            </a:r>
          </a:p>
        </p:txBody>
      </p:sp>
      <p:sp>
        <p:nvSpPr>
          <p:cNvPr id="21507" name="Content Placeholder 2"/>
          <p:cNvSpPr>
            <a:spLocks noGrp="1"/>
          </p:cNvSpPr>
          <p:nvPr>
            <p:ph idx="1"/>
          </p:nvPr>
        </p:nvSpPr>
        <p:spPr>
          <a:xfrm>
            <a:off x="457200" y="1712913"/>
            <a:ext cx="8229600" cy="4895850"/>
          </a:xfrm>
        </p:spPr>
        <p:txBody>
          <a:bodyPr/>
          <a:lstStyle/>
          <a:p>
            <a:r>
              <a:rPr lang="en-US" sz="3200" b="1" dirty="0">
                <a:solidFill>
                  <a:srgbClr val="1492C7"/>
                </a:solidFill>
                <a:latin typeface="Arial" pitchFamily="-107" charset="0"/>
                <a:cs typeface="Arial" pitchFamily="-107" charset="0"/>
              </a:rPr>
              <a:t>Opportunity Cost</a:t>
            </a:r>
          </a:p>
          <a:p>
            <a:pPr lvl="1"/>
            <a:r>
              <a:rPr lang="en-US" sz="2800" dirty="0">
                <a:latin typeface="Arial" pitchFamily="-107" charset="0"/>
                <a:cs typeface="Arial" pitchFamily="-107" charset="0"/>
              </a:rPr>
              <a:t>The highest-valued alternative that must be sacrificed to get something else</a:t>
            </a:r>
          </a:p>
          <a:p>
            <a:pPr lvl="2"/>
            <a:r>
              <a:rPr lang="en-US" b="1" dirty="0" smtClean="0">
                <a:solidFill>
                  <a:srgbClr val="1492C7"/>
                </a:solidFill>
                <a:latin typeface="Arial" pitchFamily="-107" charset="0"/>
                <a:cs typeface="Arial" pitchFamily="-107" charset="0"/>
              </a:rPr>
              <a:t>Not</a:t>
            </a:r>
            <a:r>
              <a:rPr lang="en-US" dirty="0" smtClean="0">
                <a:latin typeface="Arial" pitchFamily="-107" charset="0"/>
                <a:ea typeface="MS PGothic" pitchFamily="34" charset="-128"/>
                <a:cs typeface="MS PGothic" pitchFamily="34" charset="-128"/>
              </a:rPr>
              <a:t> </a:t>
            </a:r>
            <a:r>
              <a:rPr lang="en-US" dirty="0">
                <a:latin typeface="Arial" pitchFamily="-107" charset="0"/>
                <a:ea typeface="MS PGothic" pitchFamily="34" charset="-128"/>
                <a:cs typeface="MS PGothic" pitchFamily="34" charset="-128"/>
              </a:rPr>
              <a:t>all alternatives</a:t>
            </a:r>
            <a:r>
              <a:rPr lang="en-US" dirty="0">
                <a:latin typeface="Helvetica Neue" pitchFamily="-107" charset="0"/>
                <a:ea typeface="Helvetica Neue" pitchFamily="-107" charset="0"/>
                <a:cs typeface="Helvetica Neue" pitchFamily="-107" charset="0"/>
              </a:rPr>
              <a:t>—</a:t>
            </a:r>
            <a:r>
              <a:rPr lang="en-US" dirty="0">
                <a:latin typeface="Arial" pitchFamily="-107" charset="0"/>
                <a:ea typeface="MS PGothic" pitchFamily="34" charset="-128"/>
                <a:cs typeface="MS PGothic" pitchFamily="34" charset="-128"/>
              </a:rPr>
              <a:t>just the next-best choice</a:t>
            </a:r>
          </a:p>
          <a:p>
            <a:pPr algn="ctr">
              <a:buFont typeface="Arial" pitchFamily="-107" charset="0"/>
              <a:buNone/>
            </a:pPr>
            <a:r>
              <a:rPr lang="en-US" sz="3200" b="1" dirty="0">
                <a:latin typeface="Arial" pitchFamily="-107" charset="0"/>
                <a:cs typeface="Arial" pitchFamily="-107" charset="0"/>
              </a:rPr>
              <a:t/>
            </a:r>
            <a:br>
              <a:rPr lang="en-US" sz="3200" b="1" dirty="0">
                <a:latin typeface="Arial" pitchFamily="-107" charset="0"/>
                <a:cs typeface="Arial" pitchFamily="-107" charset="0"/>
              </a:rPr>
            </a:br>
            <a:r>
              <a:rPr lang="en-US" sz="3200" b="1" dirty="0">
                <a:solidFill>
                  <a:srgbClr val="1492C7"/>
                </a:solidFill>
                <a:latin typeface="Arial" pitchFamily="-107" charset="0"/>
                <a:cs typeface="Arial" pitchFamily="-107" charset="0"/>
              </a:rPr>
              <a:t>Scarcity </a:t>
            </a:r>
            <a:r>
              <a:rPr lang="en-US" sz="3200" b="1" dirty="0">
                <a:solidFill>
                  <a:srgbClr val="1492C7"/>
                </a:solidFill>
                <a:latin typeface="Arial" pitchFamily="-107" charset="0"/>
                <a:cs typeface="Arial" pitchFamily="-107" charset="0"/>
                <a:sym typeface="Wingdings" pitchFamily="-107" charset="2"/>
              </a:rPr>
              <a:t> Choice  Opportunity 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ploma hat sits on top of a large stack of 100 dollar bills."/>
          <p:cNvPicPr>
            <a:picLocks noChangeAspect="1"/>
          </p:cNvPicPr>
          <p:nvPr/>
        </p:nvPicPr>
        <p:blipFill>
          <a:blip r:embed="rId3"/>
          <a:srcRect b="3427"/>
          <a:stretch>
            <a:fillRect/>
          </a:stretch>
        </p:blipFill>
        <p:spPr>
          <a:xfrm>
            <a:off x="6276583" y="2179482"/>
            <a:ext cx="2719933" cy="3826389"/>
          </a:xfrm>
          <a:prstGeom prst="rect">
            <a:avLst/>
          </a:prstGeom>
        </p:spPr>
      </p:pic>
      <p:sp>
        <p:nvSpPr>
          <p:cNvPr id="43010" name="Content Placeholder 2"/>
          <p:cNvSpPr>
            <a:spLocks noGrp="1"/>
          </p:cNvSpPr>
          <p:nvPr>
            <p:ph idx="1"/>
          </p:nvPr>
        </p:nvSpPr>
        <p:spPr>
          <a:xfrm>
            <a:off x="158750" y="1712913"/>
            <a:ext cx="6837363" cy="4895850"/>
          </a:xfrm>
        </p:spPr>
        <p:txBody>
          <a:bodyPr/>
          <a:lstStyle/>
          <a:p>
            <a:r>
              <a:rPr lang="en-US" sz="3200">
                <a:latin typeface="Arial" pitchFamily="-107" charset="0"/>
                <a:cs typeface="Arial" pitchFamily="-107" charset="0"/>
              </a:rPr>
              <a:t>What is the opportunity cost of attending college?</a:t>
            </a:r>
          </a:p>
          <a:p>
            <a:pPr lvl="1"/>
            <a:r>
              <a:rPr lang="en-US" sz="2800">
                <a:latin typeface="Arial" pitchFamily="-107" charset="0"/>
                <a:cs typeface="Arial" pitchFamily="-107" charset="0"/>
              </a:rPr>
              <a:t>Tuition and fees</a:t>
            </a:r>
          </a:p>
          <a:p>
            <a:pPr lvl="1"/>
            <a:r>
              <a:rPr lang="en-US" sz="2800">
                <a:latin typeface="Arial" pitchFamily="-107" charset="0"/>
                <a:cs typeface="Arial" pitchFamily="-107" charset="0"/>
              </a:rPr>
              <a:t>Books</a:t>
            </a:r>
          </a:p>
          <a:p>
            <a:pPr lvl="1"/>
            <a:r>
              <a:rPr lang="en-US" sz="2800">
                <a:latin typeface="Arial" pitchFamily="-107" charset="0"/>
                <a:cs typeface="Arial" pitchFamily="-107" charset="0"/>
              </a:rPr>
              <a:t>Earnings from full-time work</a:t>
            </a:r>
          </a:p>
          <a:p>
            <a:pPr lvl="1"/>
            <a:endParaRPr lang="en-US" sz="2800">
              <a:latin typeface="Arial" pitchFamily="-107" charset="0"/>
              <a:cs typeface="Arial" pitchFamily="-107" charset="0"/>
            </a:endParaRPr>
          </a:p>
          <a:p>
            <a:r>
              <a:rPr lang="en-US" sz="3200">
                <a:latin typeface="Arial" pitchFamily="-107" charset="0"/>
                <a:cs typeface="Arial" pitchFamily="-107" charset="0"/>
              </a:rPr>
              <a:t>What about room and board?</a:t>
            </a:r>
          </a:p>
          <a:p>
            <a:pPr lvl="1"/>
            <a:endParaRPr lang="en-US" sz="2800">
              <a:latin typeface="Arial" pitchFamily="-107" charset="0"/>
              <a:cs typeface="Arial" pitchFamily="-107" charset="0"/>
            </a:endParaRPr>
          </a:p>
        </p:txBody>
      </p:sp>
      <p:sp>
        <p:nvSpPr>
          <p:cNvPr id="430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Opportunity Cost—2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B, the value of the next-best alternative you could have purchased."/>
          <p:cNvSpPr/>
          <p:nvPr/>
        </p:nvSpPr>
        <p:spPr>
          <a:xfrm>
            <a:off x="709945" y="3872909"/>
            <a:ext cx="8154655" cy="86419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The opportunity cost of buying a good is</a:t>
            </a:r>
          </a:p>
          <a:p>
            <a:pPr marL="971550" lvl="1" indent="-514350" eaLnBrk="1" hangingPunct="1">
              <a:buFont typeface="Calibri" pitchFamily="-107" charset="0"/>
              <a:buAutoNum type="alphaUcPeriod"/>
            </a:pPr>
            <a:r>
              <a:rPr lang="en-US" sz="2800" dirty="0">
                <a:latin typeface="Helvetica Neue" pitchFamily="-107" charset="0"/>
              </a:rPr>
              <a:t>the sum of values of all the other goods you could have purchased.</a:t>
            </a:r>
          </a:p>
          <a:p>
            <a:pPr marL="971550" lvl="1" indent="-514350" eaLnBrk="1" hangingPunct="1">
              <a:buFont typeface="Calibri" pitchFamily="-107" charset="0"/>
              <a:buAutoNum type="alphaUcPeriod"/>
            </a:pPr>
            <a:r>
              <a:rPr lang="en-US" sz="2800" dirty="0">
                <a:latin typeface="Helvetica Neue" pitchFamily="-107" charset="0"/>
              </a:rPr>
              <a:t>the value of the next-best alternative you could have purchased.</a:t>
            </a:r>
          </a:p>
          <a:p>
            <a:pPr marL="971550" lvl="1" indent="-514350" eaLnBrk="1" hangingPunct="1">
              <a:buFont typeface="Calibri" pitchFamily="-107" charset="0"/>
              <a:buAutoNum type="alphaUcPeriod"/>
            </a:pPr>
            <a:r>
              <a:rPr lang="en-US" sz="2800" dirty="0">
                <a:latin typeface="Helvetica Neue" pitchFamily="-107" charset="0"/>
              </a:rPr>
              <a:t>irrelevant since you will purchase your highest-valued good.</a:t>
            </a:r>
          </a:p>
          <a:p>
            <a:pPr marL="971550" lvl="1" indent="-514350" eaLnBrk="1" hangingPunct="1">
              <a:buFont typeface="Calibri" pitchFamily="-107" charset="0"/>
              <a:buAutoNum type="alphaUcPeriod"/>
            </a:pPr>
            <a:r>
              <a:rPr lang="en-US" sz="2800" dirty="0">
                <a:latin typeface="Helvetica Neue" pitchFamily="-107" charset="0"/>
              </a:rPr>
              <a:t>the average of values of all the other goods you could have purchased.</a:t>
            </a:r>
          </a:p>
        </p:txBody>
      </p:sp>
      <p:sp>
        <p:nvSpPr>
          <p:cNvPr id="45057"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10242"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What is economics?</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Helvetica Neue" pitchFamily="-107" charset="0"/>
                <a:cs typeface="Arial" pitchFamily="-107" charset="0"/>
              </a:rPr>
              <a:t>What are the five foundations of economics?</a:t>
            </a:r>
          </a:p>
          <a:p>
            <a:pPr marL="514350" indent="-514350"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 male student reading a book, while sitting in between shelves of books at a library."/>
          <p:cNvPicPr>
            <a:picLocks noChangeAspect="1" noChangeArrowheads="1"/>
          </p:cNvPicPr>
          <p:nvPr/>
        </p:nvPicPr>
        <p:blipFill>
          <a:blip r:embed="rId3"/>
          <a:srcRect l="11060" t="14366" r="8806" b="14874"/>
          <a:stretch>
            <a:fillRect/>
          </a:stretch>
        </p:blipFill>
        <p:spPr bwMode="auto">
          <a:xfrm>
            <a:off x="6289675" y="1800225"/>
            <a:ext cx="2854325" cy="1889125"/>
          </a:xfrm>
          <a:prstGeom prst="rect">
            <a:avLst/>
          </a:prstGeom>
          <a:noFill/>
          <a:ln w="9525">
            <a:noFill/>
            <a:miter lim="800000"/>
            <a:headEnd/>
            <a:tailEnd/>
          </a:ln>
        </p:spPr>
      </p:pic>
      <p:pic>
        <p:nvPicPr>
          <p:cNvPr id="23557" name="Picture 5" descr="A slice of pan pizza with cheese stretching to the sides."/>
          <p:cNvPicPr>
            <a:picLocks noChangeAspect="1" noChangeArrowheads="1"/>
          </p:cNvPicPr>
          <p:nvPr/>
        </p:nvPicPr>
        <p:blipFill>
          <a:blip r:embed="rId4"/>
          <a:srcRect/>
          <a:stretch>
            <a:fillRect/>
          </a:stretch>
        </p:blipFill>
        <p:spPr bwMode="auto">
          <a:xfrm>
            <a:off x="6229350" y="4181475"/>
            <a:ext cx="2914650" cy="2120900"/>
          </a:xfrm>
          <a:prstGeom prst="rect">
            <a:avLst/>
          </a:prstGeom>
          <a:noFill/>
          <a:ln w="9525">
            <a:noFill/>
            <a:miter lim="800000"/>
            <a:headEnd/>
            <a:tailEnd/>
          </a:ln>
        </p:spPr>
      </p:pic>
      <p:sp>
        <p:nvSpPr>
          <p:cNvPr id="23555" name="Content Placeholder 2"/>
          <p:cNvSpPr>
            <a:spLocks noGrp="1"/>
          </p:cNvSpPr>
          <p:nvPr>
            <p:ph idx="1"/>
          </p:nvPr>
        </p:nvSpPr>
        <p:spPr>
          <a:xfrm>
            <a:off x="109538" y="1676400"/>
            <a:ext cx="6262687" cy="5181600"/>
          </a:xfrm>
        </p:spPr>
        <p:txBody>
          <a:bodyPr/>
          <a:lstStyle/>
          <a:p>
            <a:r>
              <a:rPr lang="en-US" sz="3200" b="1" dirty="0">
                <a:solidFill>
                  <a:srgbClr val="1492C7"/>
                </a:solidFill>
                <a:latin typeface="Arial" pitchFamily="-107" charset="0"/>
                <a:cs typeface="Arial" pitchFamily="-107" charset="0"/>
              </a:rPr>
              <a:t>Economic thinking</a:t>
            </a:r>
          </a:p>
          <a:p>
            <a:pPr lvl="1"/>
            <a:r>
              <a:rPr lang="en-US" sz="2800" dirty="0">
                <a:latin typeface="Arial" pitchFamily="-107" charset="0"/>
                <a:cs typeface="Arial" pitchFamily="-107" charset="0"/>
              </a:rPr>
              <a:t>Requires a purposeful evaluation of available opportunities to make the best decision possible</a:t>
            </a:r>
          </a:p>
          <a:p>
            <a:pPr lvl="1"/>
            <a:endParaRPr lang="en-US" sz="1000" dirty="0">
              <a:latin typeface="Arial" pitchFamily="-107" charset="0"/>
              <a:cs typeface="Arial" pitchFamily="-107" charset="0"/>
            </a:endParaRPr>
          </a:p>
          <a:p>
            <a:pPr lvl="1"/>
            <a:endParaRPr lang="en-US" sz="10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Marginal thinking</a:t>
            </a:r>
          </a:p>
          <a:p>
            <a:pPr lvl="1"/>
            <a:r>
              <a:rPr lang="en-US" sz="2800" dirty="0">
                <a:latin typeface="Arial" pitchFamily="-107" charset="0"/>
                <a:cs typeface="Arial" pitchFamily="-107" charset="0"/>
              </a:rPr>
              <a:t>Requires decision-makers to evaluate whether the </a:t>
            </a:r>
            <a:r>
              <a:rPr lang="en-US" sz="2800" b="1" dirty="0">
                <a:solidFill>
                  <a:srgbClr val="1492C7"/>
                </a:solidFill>
                <a:latin typeface="Arial" pitchFamily="-107" charset="0"/>
                <a:cs typeface="Arial" pitchFamily="-107" charset="0"/>
              </a:rPr>
              <a:t>benefit</a:t>
            </a:r>
            <a:r>
              <a:rPr lang="en-US" sz="2800" dirty="0">
                <a:latin typeface="Arial" pitchFamily="-107" charset="0"/>
                <a:cs typeface="Arial" pitchFamily="-107" charset="0"/>
              </a:rPr>
              <a:t> of one more unit of something is greater than the </a:t>
            </a:r>
            <a:r>
              <a:rPr lang="en-US" sz="2800" b="1" dirty="0">
                <a:solidFill>
                  <a:srgbClr val="1492C7"/>
                </a:solidFill>
                <a:latin typeface="Arial" pitchFamily="-107" charset="0"/>
                <a:cs typeface="Arial" pitchFamily="-107" charset="0"/>
              </a:rPr>
              <a:t>cost</a:t>
            </a:r>
          </a:p>
        </p:txBody>
      </p:sp>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Marginal Thinking—1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Marginal Thinking—2 </a:t>
            </a:r>
          </a:p>
        </p:txBody>
      </p:sp>
      <p:sp>
        <p:nvSpPr>
          <p:cNvPr id="24579" name="Content Placeholder 2"/>
          <p:cNvSpPr>
            <a:spLocks noGrp="1"/>
          </p:cNvSpPr>
          <p:nvPr>
            <p:ph idx="1"/>
          </p:nvPr>
        </p:nvSpPr>
        <p:spPr>
          <a:xfrm>
            <a:off x="219075" y="1712913"/>
            <a:ext cx="8467725" cy="4751387"/>
          </a:xfrm>
        </p:spPr>
        <p:txBody>
          <a:bodyPr/>
          <a:lstStyle/>
          <a:p>
            <a:r>
              <a:rPr lang="en-US" sz="3200">
                <a:latin typeface="Arial" pitchFamily="-107" charset="0"/>
                <a:cs typeface="Arial" pitchFamily="-107" charset="0"/>
              </a:rPr>
              <a:t>Suppose you are vacuuming your living room. Will you move the couch and china cabinet to vacuum under them?</a:t>
            </a:r>
          </a:p>
          <a:p>
            <a:pPr lvl="1"/>
            <a:r>
              <a:rPr lang="en-US" sz="2800">
                <a:latin typeface="Arial" pitchFamily="-107" charset="0"/>
                <a:cs typeface="Arial" pitchFamily="-107" charset="0"/>
              </a:rPr>
              <a:t>Marginal benefit</a:t>
            </a:r>
          </a:p>
          <a:p>
            <a:pPr lvl="2"/>
            <a:r>
              <a:rPr lang="en-US">
                <a:latin typeface="Arial" pitchFamily="-107" charset="0"/>
                <a:ea typeface="MS PGothic" pitchFamily="34" charset="-128"/>
                <a:cs typeface="MS PGothic" pitchFamily="34" charset="-128"/>
              </a:rPr>
              <a:t>Small additional amount of carpet is cleaned</a:t>
            </a:r>
          </a:p>
          <a:p>
            <a:pPr lvl="1"/>
            <a:r>
              <a:rPr lang="en-US" sz="2800">
                <a:latin typeface="Arial" pitchFamily="-107" charset="0"/>
                <a:cs typeface="Arial" pitchFamily="-107" charset="0"/>
              </a:rPr>
              <a:t>Marginal cost</a:t>
            </a:r>
          </a:p>
          <a:p>
            <a:pPr lvl="2"/>
            <a:r>
              <a:rPr lang="en-US">
                <a:latin typeface="Arial" pitchFamily="-107" charset="0"/>
                <a:ea typeface="MS PGothic" pitchFamily="34" charset="-128"/>
                <a:cs typeface="MS PGothic" pitchFamily="34" charset="-128"/>
              </a:rPr>
              <a:t>Much more time and effort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marginal benefits ≥ to marginal costs."/>
          <p:cNvSpPr/>
          <p:nvPr/>
        </p:nvSpPr>
        <p:spPr>
          <a:xfrm>
            <a:off x="723900" y="5214088"/>
            <a:ext cx="7962900" cy="57002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With regards to marginal thinking, an individual will do an action if</a:t>
            </a:r>
          </a:p>
          <a:p>
            <a:pPr marL="971550" lvl="1" indent="-514350" eaLnBrk="1" hangingPunct="1">
              <a:buFont typeface="Calibri" pitchFamily="-107" charset="0"/>
              <a:buAutoNum type="alphaUcPeriod"/>
            </a:pPr>
            <a:r>
              <a:rPr lang="en-US" dirty="0">
                <a:latin typeface="Helvetica Neue" pitchFamily="-107" charset="0"/>
              </a:rPr>
              <a:t>the probability of success is greater than 50 percent.</a:t>
            </a:r>
          </a:p>
          <a:p>
            <a:pPr marL="971550" lvl="1" indent="-514350" eaLnBrk="1" hangingPunct="1">
              <a:buFont typeface="Calibri" pitchFamily="-107" charset="0"/>
              <a:buAutoNum type="alphaUcPeriod"/>
            </a:pPr>
            <a:r>
              <a:rPr lang="en-US" dirty="0">
                <a:latin typeface="Helvetica Neue" pitchFamily="-107" charset="0"/>
              </a:rPr>
              <a:t>the action has positive benefits.</a:t>
            </a:r>
          </a:p>
          <a:p>
            <a:pPr marL="971550" lvl="1" indent="-514350" eaLnBrk="1" hangingPunct="1">
              <a:buFont typeface="Calibri" pitchFamily="-107" charset="0"/>
              <a:buAutoNum type="alphaUcPeriod"/>
            </a:pPr>
            <a:r>
              <a:rPr lang="en-US" dirty="0">
                <a:latin typeface="Helvetica Neue" pitchFamily="-107" charset="0"/>
              </a:rPr>
              <a:t>the costs of the action are small.</a:t>
            </a:r>
          </a:p>
          <a:p>
            <a:pPr marL="971550" lvl="1" indent="-514350" eaLnBrk="1" hangingPunct="1">
              <a:buFont typeface="Calibri" pitchFamily="-107" charset="0"/>
              <a:buAutoNum type="alphaUcPeriod"/>
            </a:pPr>
            <a:r>
              <a:rPr lang="en-US" dirty="0">
                <a:latin typeface="Helvetica Neue" pitchFamily="-107" charset="0"/>
              </a:rPr>
              <a:t>marginal benefits </a:t>
            </a:r>
            <a:r>
              <a:rPr lang="en-US" dirty="0" smtClean="0"/>
              <a:t>≥ </a:t>
            </a:r>
            <a:r>
              <a:rPr lang="en-US" dirty="0" smtClean="0">
                <a:latin typeface="Helvetica Neue" pitchFamily="-107" charset="0"/>
              </a:rPr>
              <a:t>marginal </a:t>
            </a:r>
            <a:r>
              <a:rPr lang="en-US" dirty="0">
                <a:latin typeface="Helvetica Neue" pitchFamily="-107" charset="0"/>
              </a:rPr>
              <a:t>costs.</a:t>
            </a:r>
          </a:p>
        </p:txBody>
      </p:sp>
      <p:sp>
        <p:nvSpPr>
          <p:cNvPr id="53249"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Trade Creates </a:t>
            </a:r>
            <a:r>
              <a:rPr lang="en-US" dirty="0" smtClean="0">
                <a:latin typeface="Arial" pitchFamily="-107" charset="0"/>
                <a:cs typeface="Arial" pitchFamily="-107" charset="0"/>
              </a:rPr>
              <a:t>Value—1</a:t>
            </a:r>
            <a:endParaRPr lang="en-US" dirty="0">
              <a:latin typeface="Arial" pitchFamily="-107" charset="0"/>
              <a:cs typeface="Arial" pitchFamily="-107" charset="0"/>
            </a:endParaRPr>
          </a:p>
        </p:txBody>
      </p:sp>
      <p:sp>
        <p:nvSpPr>
          <p:cNvPr id="30723"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Markets</a:t>
            </a:r>
          </a:p>
          <a:p>
            <a:pPr lvl="1"/>
            <a:r>
              <a:rPr lang="en-US" sz="2800">
                <a:latin typeface="Arial" pitchFamily="-107" charset="0"/>
                <a:cs typeface="Arial" pitchFamily="-107" charset="0"/>
              </a:rPr>
              <a:t>Bring buyers and sellers together to exchange goods and services</a:t>
            </a:r>
          </a:p>
          <a:p>
            <a:pPr lvl="1"/>
            <a:endParaRPr lang="en-US" sz="2800">
              <a:latin typeface="Arial" pitchFamily="-107" charset="0"/>
              <a:cs typeface="Arial" pitchFamily="-107" charset="0"/>
            </a:endParaRPr>
          </a:p>
          <a:p>
            <a:pPr lvl="1"/>
            <a:endParaRPr lang="en-US" sz="1000">
              <a:latin typeface="Arial" pitchFamily="-107" charset="0"/>
              <a:cs typeface="Arial" pitchFamily="-107" charset="0"/>
            </a:endParaRPr>
          </a:p>
          <a:p>
            <a:r>
              <a:rPr lang="en-US" sz="3200">
                <a:latin typeface="Arial" pitchFamily="-107" charset="0"/>
                <a:cs typeface="Arial" pitchFamily="-107" charset="0"/>
              </a:rPr>
              <a:t>Trade</a:t>
            </a:r>
          </a:p>
          <a:p>
            <a:pPr lvl="1"/>
            <a:r>
              <a:rPr lang="en-US" sz="2800">
                <a:latin typeface="Arial" pitchFamily="-107" charset="0"/>
                <a:cs typeface="Arial" pitchFamily="-107" charset="0"/>
              </a:rPr>
              <a:t>The </a:t>
            </a:r>
            <a:r>
              <a:rPr lang="en-US" sz="2800" b="1">
                <a:solidFill>
                  <a:srgbClr val="1492C7"/>
                </a:solidFill>
                <a:latin typeface="Arial" pitchFamily="-107" charset="0"/>
                <a:cs typeface="Arial" pitchFamily="-107" charset="0"/>
              </a:rPr>
              <a:t>voluntary</a:t>
            </a:r>
            <a:r>
              <a:rPr lang="en-US" sz="2800">
                <a:latin typeface="Arial" pitchFamily="-107" charset="0"/>
                <a:cs typeface="Arial" pitchFamily="-107" charset="0"/>
              </a:rPr>
              <a:t> exchange of goods and services between two or more parties</a:t>
            </a:r>
          </a:p>
          <a:p>
            <a:endParaRPr lang="en-US" sz="32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Circular Flow—1 </a:t>
            </a:r>
          </a:p>
        </p:txBody>
      </p:sp>
      <p:sp>
        <p:nvSpPr>
          <p:cNvPr id="57346"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Circular Flow</a:t>
            </a:r>
          </a:p>
          <a:p>
            <a:endParaRPr lang="en-US" sz="3200" b="1">
              <a:solidFill>
                <a:srgbClr val="1492C7"/>
              </a:solidFill>
              <a:latin typeface="Arial" pitchFamily="-107" charset="0"/>
              <a:cs typeface="Arial" pitchFamily="-107" charset="0"/>
            </a:endParaRPr>
          </a:p>
          <a:p>
            <a:pPr lvl="1"/>
            <a:r>
              <a:rPr lang="en-US" sz="2800">
                <a:latin typeface="Arial" pitchFamily="-107" charset="0"/>
                <a:cs typeface="Arial" pitchFamily="-107" charset="0"/>
              </a:rPr>
              <a:t>Shows how resources and final goods and services flow through the economy</a:t>
            </a:r>
          </a:p>
          <a:p>
            <a:pPr lvl="1"/>
            <a:endParaRPr lang="en-US" sz="2800">
              <a:latin typeface="Arial" pitchFamily="-107" charset="0"/>
              <a:cs typeface="Arial" pitchFamily="-107" charset="0"/>
            </a:endParaRPr>
          </a:p>
          <a:p>
            <a:pPr lvl="2"/>
            <a:r>
              <a:rPr lang="en-US">
                <a:latin typeface="Helvetica Neue" pitchFamily="-107" charset="0"/>
                <a:ea typeface="Helvetica Neue" pitchFamily="-107" charset="0"/>
                <a:cs typeface="Helvetica Neue" pitchFamily="-107" charset="0"/>
              </a:rPr>
              <a:t>Resource market</a:t>
            </a:r>
          </a:p>
          <a:p>
            <a:pPr lvl="2"/>
            <a:endParaRPr lang="en-US">
              <a:latin typeface="Helvetica Neue" pitchFamily="-107" charset="0"/>
              <a:ea typeface="Helvetica Neue" pitchFamily="-107" charset="0"/>
              <a:cs typeface="Helvetica Neue" pitchFamily="-107" charset="0"/>
            </a:endParaRPr>
          </a:p>
          <a:p>
            <a:pPr lvl="2"/>
            <a:r>
              <a:rPr lang="en-US">
                <a:latin typeface="Helvetica Neue" pitchFamily="-107" charset="0"/>
                <a:ea typeface="Helvetica Neue" pitchFamily="-107" charset="0"/>
                <a:cs typeface="Helvetica Neue" pitchFamily="-107" charset="0"/>
              </a:rPr>
              <a:t>Product market</a:t>
            </a:r>
          </a:p>
          <a:p>
            <a:pPr lvl="2"/>
            <a:endParaRPr lang="en-US">
              <a:latin typeface="Helvetica Neue" pitchFamily="-107" charset="0"/>
              <a:ea typeface="Helvetica Neue" pitchFamily="-107" charset="0"/>
              <a:cs typeface="Helvetica Neue" pitchFamily="-107"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el A is titled Circular Flow Model and has the following flow: Product market flows to Households which flows to Resource market which flows to Firms which then flows back to Product market and then the cycle repeats."/>
          <p:cNvPicPr>
            <a:picLocks noChangeAspect="1"/>
          </p:cNvPicPr>
          <p:nvPr/>
        </p:nvPicPr>
        <p:blipFill>
          <a:blip r:embed="rId3"/>
          <a:srcRect b="3361"/>
          <a:stretch>
            <a:fillRect/>
          </a:stretch>
        </p:blipFill>
        <p:spPr>
          <a:xfrm>
            <a:off x="1957854" y="1777999"/>
            <a:ext cx="5228292" cy="4847733"/>
          </a:xfrm>
          <a:prstGeom prst="rect">
            <a:avLst/>
          </a:prstGeom>
        </p:spPr>
      </p:pic>
      <p:sp>
        <p:nvSpPr>
          <p:cNvPr id="583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Circular Flow—2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Circular Flow—3 </a:t>
            </a:r>
          </a:p>
        </p:txBody>
      </p:sp>
      <p:sp>
        <p:nvSpPr>
          <p:cNvPr id="60418"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Barter</a:t>
            </a:r>
          </a:p>
          <a:p>
            <a:pPr lvl="1"/>
            <a:r>
              <a:rPr lang="en-US" sz="2800">
                <a:latin typeface="Arial" pitchFamily="-107" charset="0"/>
                <a:cs typeface="Arial" pitchFamily="-107" charset="0"/>
              </a:rPr>
              <a:t>Individuals trading a good or service in exchange for something they want</a:t>
            </a:r>
          </a:p>
          <a:p>
            <a:pPr lvl="1"/>
            <a:endParaRPr lang="en-US">
              <a:latin typeface="Arial" pitchFamily="-107" charset="0"/>
              <a:cs typeface="Arial" pitchFamily="-107" charset="0"/>
            </a:endParaRPr>
          </a:p>
          <a:p>
            <a:r>
              <a:rPr lang="en-US" sz="3200" b="1">
                <a:solidFill>
                  <a:srgbClr val="1492C7"/>
                </a:solidFill>
                <a:latin typeface="Arial" pitchFamily="-107" charset="0"/>
                <a:cs typeface="Arial" pitchFamily="-107" charset="0"/>
              </a:rPr>
              <a:t>Double coincidence of wants</a:t>
            </a:r>
          </a:p>
          <a:p>
            <a:pPr lvl="1"/>
            <a:r>
              <a:rPr lang="en-US" sz="2800">
                <a:latin typeface="Arial" pitchFamily="-107" charset="0"/>
                <a:cs typeface="Arial" pitchFamily="-107" charset="0"/>
              </a:rPr>
              <a:t>Occurs when each party in an exchange transaction has what the other person desires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el B is titled Circular Flow Model with Money. This model has 2 flow directions. The first flow begins with Product market which flows to Households which flows to Resource market which flows to Firms which then flows back to Product market. Another flow shows the direction in which money goes. Money flows from the Product market to the Firms which flow to the Resource market which flows to the Households which then flows back to the Product market."/>
          <p:cNvPicPr>
            <a:picLocks noChangeAspect="1"/>
          </p:cNvPicPr>
          <p:nvPr/>
        </p:nvPicPr>
        <p:blipFill>
          <a:blip r:embed="rId3"/>
          <a:srcRect b="3417"/>
          <a:stretch>
            <a:fillRect/>
          </a:stretch>
        </p:blipFill>
        <p:spPr>
          <a:xfrm>
            <a:off x="1940741" y="1770536"/>
            <a:ext cx="5262519" cy="4890819"/>
          </a:xfrm>
          <a:prstGeom prst="rect">
            <a:avLst/>
          </a:prstGeom>
        </p:spPr>
      </p:pic>
      <p:sp>
        <p:nvSpPr>
          <p:cNvPr id="6246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Circular Flow—4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A chicken salad sandwich, with lettuce and dried cranberries, cut in half and placed on a plate."/>
          <p:cNvPicPr>
            <a:picLocks noChangeAspect="1" noChangeArrowheads="1"/>
          </p:cNvPicPr>
          <p:nvPr/>
        </p:nvPicPr>
        <p:blipFill>
          <a:blip r:embed="rId3"/>
          <a:srcRect/>
          <a:stretch>
            <a:fillRect/>
          </a:stretch>
        </p:blipFill>
        <p:spPr bwMode="auto">
          <a:xfrm>
            <a:off x="7167563" y="3930650"/>
            <a:ext cx="1765300" cy="1454150"/>
          </a:xfrm>
          <a:prstGeom prst="rect">
            <a:avLst/>
          </a:prstGeom>
          <a:noFill/>
          <a:ln w="9525">
            <a:noFill/>
            <a:miter lim="800000"/>
            <a:headEnd/>
            <a:tailEnd/>
          </a:ln>
        </p:spPr>
      </p:pic>
      <p:pic>
        <p:nvPicPr>
          <p:cNvPr id="6" name="Picture 5" descr="A bag from an UGG Australia retailer sits on the ground between a person's legs and feet."/>
          <p:cNvPicPr>
            <a:picLocks noChangeAspect="1"/>
          </p:cNvPicPr>
          <p:nvPr/>
        </p:nvPicPr>
        <p:blipFill>
          <a:blip r:embed="rId4"/>
          <a:srcRect b="2736"/>
          <a:stretch>
            <a:fillRect/>
          </a:stretch>
        </p:blipFill>
        <p:spPr>
          <a:xfrm>
            <a:off x="7129442" y="2466258"/>
            <a:ext cx="1816274" cy="1229033"/>
          </a:xfrm>
          <a:prstGeom prst="rect">
            <a:avLst/>
          </a:prstGeom>
        </p:spPr>
      </p:pic>
      <p:sp>
        <p:nvSpPr>
          <p:cNvPr id="31747" name="Content Placeholder 2"/>
          <p:cNvSpPr>
            <a:spLocks noGrp="1"/>
          </p:cNvSpPr>
          <p:nvPr>
            <p:ph idx="1"/>
          </p:nvPr>
        </p:nvSpPr>
        <p:spPr>
          <a:xfrm>
            <a:off x="457200" y="1712913"/>
            <a:ext cx="7075488" cy="4895850"/>
          </a:xfrm>
        </p:spPr>
        <p:txBody>
          <a:bodyPr/>
          <a:lstStyle/>
          <a:p>
            <a:r>
              <a:rPr lang="en-US" sz="3200" dirty="0">
                <a:latin typeface="Arial" pitchFamily="-107" charset="0"/>
                <a:cs typeface="Arial" pitchFamily="-107" charset="0"/>
              </a:rPr>
              <a:t>Without trade, </a:t>
            </a:r>
            <a:r>
              <a:rPr lang="en-US" sz="3200" b="1" dirty="0" smtClean="0">
                <a:solidFill>
                  <a:srgbClr val="1492C7"/>
                </a:solidFill>
                <a:latin typeface="Arial" pitchFamily="-107" charset="0"/>
                <a:cs typeface="Arial" pitchFamily="-107" charset="0"/>
              </a:rPr>
              <a:t>you</a:t>
            </a:r>
            <a:r>
              <a:rPr lang="en-US" sz="3200" dirty="0" smtClean="0">
                <a:latin typeface="Arial" pitchFamily="-107" charset="0"/>
                <a:cs typeface="Arial" pitchFamily="-107" charset="0"/>
              </a:rPr>
              <a:t> </a:t>
            </a:r>
            <a:r>
              <a:rPr lang="en-US" sz="3200" dirty="0">
                <a:latin typeface="Arial" pitchFamily="-107" charset="0"/>
                <a:cs typeface="Arial" pitchFamily="-107" charset="0"/>
              </a:rPr>
              <a:t>would have to produce everything you consume.</a:t>
            </a:r>
          </a:p>
          <a:p>
            <a:endParaRPr lang="en-US" sz="800" dirty="0">
              <a:latin typeface="Arial" pitchFamily="-107" charset="0"/>
              <a:cs typeface="Arial" pitchFamily="-107" charset="0"/>
            </a:endParaRPr>
          </a:p>
          <a:p>
            <a:r>
              <a:rPr lang="en-US" sz="3200" dirty="0">
                <a:latin typeface="Arial" pitchFamily="-107" charset="0"/>
                <a:cs typeface="Arial" pitchFamily="-107" charset="0"/>
              </a:rPr>
              <a:t>Trade fosters exchange of goods and promotes specialization.</a:t>
            </a:r>
          </a:p>
          <a:p>
            <a:endParaRPr lang="en-US" sz="10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Comparative advantage</a:t>
            </a:r>
          </a:p>
          <a:p>
            <a:pPr lvl="1"/>
            <a:r>
              <a:rPr lang="en-US" sz="2800" dirty="0">
                <a:latin typeface="Arial" pitchFamily="-107" charset="0"/>
                <a:cs typeface="Arial" pitchFamily="-107" charset="0"/>
              </a:rPr>
              <a:t>The situation in which an individual, business, or country can produce at a lower opportunity cost than a competitor</a:t>
            </a:r>
          </a:p>
        </p:txBody>
      </p:sp>
      <p:sp>
        <p:nvSpPr>
          <p:cNvPr id="645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Trade Creates </a:t>
            </a:r>
            <a:r>
              <a:rPr lang="en-US" dirty="0" smtClean="0">
                <a:latin typeface="Arial" pitchFamily="-107" charset="0"/>
                <a:cs typeface="Arial" pitchFamily="-107" charset="0"/>
              </a:rPr>
              <a:t>Value—2</a:t>
            </a: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3379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Economists ask, and answer, big questions about life. This is what makes the study of economics so fascinating.</a:t>
            </a:r>
          </a:p>
          <a:p>
            <a:r>
              <a:rPr lang="en-US" sz="2800" dirty="0">
                <a:latin typeface="Arial" pitchFamily="-107" charset="0"/>
                <a:cs typeface="Arial" pitchFamily="-107" charset="0"/>
              </a:rPr>
              <a:t>Economics is the study of how people allocate their limited resources to satisfy nearly unlimited wants.</a:t>
            </a:r>
          </a:p>
          <a:p>
            <a:r>
              <a:rPr lang="en-US" sz="2800" dirty="0">
                <a:latin typeface="Arial" pitchFamily="-107" charset="0"/>
                <a:cs typeface="Arial" pitchFamily="-107" charset="0"/>
              </a:rPr>
              <a:t>The five foundations of economics:</a:t>
            </a:r>
          </a:p>
          <a:p>
            <a:pPr marL="914400" lvl="1" indent="-457200">
              <a:buFont typeface="Calibri" pitchFamily="-107" charset="0"/>
              <a:buAutoNum type="arabicPeriod"/>
            </a:pPr>
            <a:r>
              <a:rPr lang="en-US" sz="2000" dirty="0">
                <a:latin typeface="Arial" pitchFamily="-107" charset="0"/>
                <a:cs typeface="Arial" pitchFamily="-107" charset="0"/>
              </a:rPr>
              <a:t>Incentives</a:t>
            </a:r>
          </a:p>
          <a:p>
            <a:pPr marL="914400" lvl="1" indent="-457200">
              <a:buFont typeface="Calibri" pitchFamily="-107" charset="0"/>
              <a:buAutoNum type="arabicPeriod"/>
            </a:pPr>
            <a:r>
              <a:rPr lang="en-US" sz="2000" dirty="0">
                <a:latin typeface="Arial" pitchFamily="-107" charset="0"/>
                <a:cs typeface="Arial" pitchFamily="-107" charset="0"/>
              </a:rPr>
              <a:t>Trade-offs</a:t>
            </a:r>
          </a:p>
          <a:p>
            <a:pPr marL="914400" lvl="1" indent="-457200">
              <a:buFont typeface="Calibri" pitchFamily="-107" charset="0"/>
              <a:buAutoNum type="arabicPeriod"/>
            </a:pPr>
            <a:r>
              <a:rPr lang="en-US" sz="2000" dirty="0">
                <a:latin typeface="Arial" pitchFamily="-107" charset="0"/>
                <a:cs typeface="Arial" pitchFamily="-107" charset="0"/>
              </a:rPr>
              <a:t>Opportunity cost</a:t>
            </a:r>
          </a:p>
          <a:p>
            <a:pPr marL="914400" lvl="1" indent="-457200">
              <a:buFont typeface="Calibri" pitchFamily="-107" charset="0"/>
              <a:buAutoNum type="arabicPeriod"/>
            </a:pPr>
            <a:r>
              <a:rPr lang="en-US" sz="2000" dirty="0">
                <a:latin typeface="Arial" pitchFamily="-107" charset="0"/>
                <a:cs typeface="Arial" pitchFamily="-107" charset="0"/>
              </a:rPr>
              <a:t>Marginal thinking</a:t>
            </a:r>
          </a:p>
          <a:p>
            <a:pPr marL="914400" lvl="1" indent="-457200">
              <a:buFont typeface="Calibri" pitchFamily="-107" charset="0"/>
              <a:buAutoNum type="arabicPeriod"/>
            </a:pPr>
            <a:r>
              <a:rPr lang="en-US" sz="2000" dirty="0">
                <a:latin typeface="Arial" pitchFamily="-107" charset="0"/>
                <a:cs typeface="Arial" pitchFamily="-107" charset="0"/>
              </a:rPr>
              <a:t>Trade creates value</a:t>
            </a:r>
          </a:p>
          <a:p>
            <a:endParaRPr lang="en-US" sz="2800" dirty="0">
              <a:latin typeface="Arial" pitchFamily="-107" charset="0"/>
              <a:cs typeface="Arial" pitchFamily="-107" charset="0"/>
            </a:endParaRPr>
          </a:p>
          <a:p>
            <a:pPr marL="914400" lvl="1" indent="-457200"/>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
        <p:nvSpPr>
          <p:cNvPr id="12290" name="Content Placeholder 2"/>
          <p:cNvSpPr>
            <a:spLocks noGrp="1"/>
          </p:cNvSpPr>
          <p:nvPr>
            <p:ph idx="1"/>
          </p:nvPr>
        </p:nvSpPr>
        <p:spPr>
          <a:xfrm>
            <a:off x="457200" y="1712913"/>
            <a:ext cx="8229600" cy="4870450"/>
          </a:xfrm>
        </p:spPr>
        <p:txBody>
          <a:bodyPr/>
          <a:lstStyle/>
          <a:p>
            <a:r>
              <a:rPr lang="en-US">
                <a:latin typeface="Arial" pitchFamily="-107" charset="0"/>
                <a:cs typeface="Arial" pitchFamily="-107" charset="0"/>
              </a:rPr>
              <a:t>When you hear the term “economics,” what words come to mind?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44475" y="0"/>
            <a:ext cx="8802688" cy="1527175"/>
          </a:xfrm>
        </p:spPr>
        <p:txBody>
          <a:bodyPr/>
          <a:lstStyle/>
          <a:p>
            <a:r>
              <a:rPr lang="en-US">
                <a:latin typeface="Helvetica Neue" pitchFamily="-107" charset="0"/>
                <a:cs typeface="Arial" pitchFamily="-107" charset="0"/>
              </a:rPr>
              <a:t>Purpose of This Course</a:t>
            </a:r>
          </a:p>
        </p:txBody>
      </p:sp>
      <p:sp>
        <p:nvSpPr>
          <p:cNvPr id="7171" name="Content Placeholder 2"/>
          <p:cNvSpPr>
            <a:spLocks noGrp="1"/>
          </p:cNvSpPr>
          <p:nvPr>
            <p:ph idx="1"/>
          </p:nvPr>
        </p:nvSpPr>
        <p:spPr>
          <a:xfrm>
            <a:off x="457200" y="1616075"/>
            <a:ext cx="8229600" cy="5102225"/>
          </a:xfrm>
        </p:spPr>
        <p:txBody>
          <a:bodyPr/>
          <a:lstStyle/>
          <a:p>
            <a:r>
              <a:rPr lang="en-US" sz="3200">
                <a:latin typeface="Arial" pitchFamily="-107" charset="0"/>
                <a:cs typeface="Arial" pitchFamily="-107" charset="0"/>
              </a:rPr>
              <a:t>Provide you with the tools to</a:t>
            </a:r>
          </a:p>
          <a:p>
            <a:endParaRPr lang="en-US" sz="800">
              <a:latin typeface="Arial" pitchFamily="-107" charset="0"/>
              <a:cs typeface="Arial" pitchFamily="-107" charset="0"/>
            </a:endParaRPr>
          </a:p>
          <a:p>
            <a:pPr lvl="1"/>
            <a:r>
              <a:rPr lang="en-US" sz="2800">
                <a:latin typeface="Arial" pitchFamily="-107" charset="0"/>
                <a:cs typeface="Arial" pitchFamily="-107" charset="0"/>
              </a:rPr>
              <a:t>Discover how the world works</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Be an informed citizen</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Live your life to the fullest</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Understand markets</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Make better personal decisions</a:t>
            </a:r>
          </a:p>
          <a:p>
            <a:pPr>
              <a:buFont typeface="Arial" pitchFamily="-107" charset="0"/>
              <a:buNone/>
            </a:pPr>
            <a:endParaRPr lang="en-US" sz="32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A close up view of a man's face. He is wearing big round glasses and stands in front of a blackboard."/>
          <p:cNvPicPr>
            <a:picLocks noChangeAspect="1" noChangeArrowheads="1"/>
          </p:cNvPicPr>
          <p:nvPr/>
        </p:nvPicPr>
        <p:blipFill>
          <a:blip r:embed="rId3"/>
          <a:srcRect/>
          <a:stretch>
            <a:fillRect/>
          </a:stretch>
        </p:blipFill>
        <p:spPr bwMode="auto">
          <a:xfrm>
            <a:off x="2382838" y="4591050"/>
            <a:ext cx="4378325" cy="2266950"/>
          </a:xfrm>
          <a:prstGeom prst="rect">
            <a:avLst/>
          </a:prstGeom>
          <a:noFill/>
          <a:ln w="9525">
            <a:noFill/>
            <a:miter lim="800000"/>
            <a:headEnd/>
            <a:tailEnd/>
          </a:ln>
        </p:spPr>
      </p:pic>
      <p:pic>
        <p:nvPicPr>
          <p:cNvPr id="16388" name="Picture 4" descr="Tip #011: Trade-Offs in Ferris Bueller’s Day Off">
            <a:hlinkClick r:id="rId4"/>
          </p:cNvPr>
          <p:cNvPicPr>
            <a:picLocks noChangeAspect="1"/>
          </p:cNvPicPr>
          <p:nvPr/>
        </p:nvPicPr>
        <p:blipFill>
          <a:blip r:embed="rId5"/>
          <a:srcRect l="20306" t="18303" r="22078" b="25455"/>
          <a:stretch>
            <a:fillRect/>
          </a:stretch>
        </p:blipFill>
        <p:spPr bwMode="auto">
          <a:xfrm>
            <a:off x="3973513" y="3454400"/>
            <a:ext cx="1196975" cy="1136650"/>
          </a:xfrm>
          <a:prstGeom prst="rect">
            <a:avLst/>
          </a:prstGeom>
          <a:noFill/>
          <a:ln w="9525">
            <a:noFill/>
            <a:miter lim="800000"/>
            <a:headEnd/>
            <a:tailEnd/>
          </a:ln>
        </p:spPr>
      </p:pic>
      <p:sp>
        <p:nvSpPr>
          <p:cNvPr id="16386" name="Content Placeholder 2"/>
          <p:cNvSpPr>
            <a:spLocks noGrp="1"/>
          </p:cNvSpPr>
          <p:nvPr>
            <p:ph idx="1"/>
          </p:nvPr>
        </p:nvSpPr>
        <p:spPr>
          <a:xfrm>
            <a:off x="457200" y="1712913"/>
            <a:ext cx="8229600" cy="2427287"/>
          </a:xfrm>
        </p:spPr>
        <p:txBody>
          <a:bodyPr/>
          <a:lstStyle/>
          <a:p>
            <a:r>
              <a:rPr lang="en-US" sz="3200" dirty="0">
                <a:latin typeface="Arial" pitchFamily="-107" charset="0"/>
                <a:cs typeface="Arial" pitchFamily="-107" charset="0"/>
              </a:rPr>
              <a:t>Here is a stereotypical representation of a </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boring</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economics class. Hopefully, </a:t>
            </a:r>
            <a:r>
              <a:rPr lang="en-US" altLang="ja-JP" sz="3200" dirty="0" smtClean="0">
                <a:latin typeface="Arial" pitchFamily="-107" charset="0"/>
                <a:cs typeface="Arial" pitchFamily="-107" charset="0"/>
              </a:rPr>
              <a:t>you’ll </a:t>
            </a:r>
            <a:r>
              <a:rPr lang="en-US" altLang="ja-JP" sz="3200" dirty="0">
                <a:latin typeface="Arial" pitchFamily="-107" charset="0"/>
                <a:cs typeface="Arial" pitchFamily="-107" charset="0"/>
              </a:rPr>
              <a:t>enjoy this course a little </a:t>
            </a:r>
            <a:r>
              <a:rPr lang="en-US" altLang="ja-JP" sz="3200" dirty="0" smtClean="0">
                <a:latin typeface="Arial" pitchFamily="-107" charset="0"/>
                <a:cs typeface="Arial" pitchFamily="-107" charset="0"/>
              </a:rPr>
              <a:t>more.</a:t>
            </a:r>
            <a:endParaRPr lang="en-US" sz="3200" dirty="0">
              <a:latin typeface="Arial" pitchFamily="-107" charset="0"/>
              <a:cs typeface="Arial" pitchFamily="-107" charset="0"/>
            </a:endParaRPr>
          </a:p>
        </p:txBody>
      </p:sp>
      <p:sp>
        <p:nvSpPr>
          <p:cNvPr id="163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Ferris Bueller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What Is Economics?</a:t>
            </a:r>
          </a:p>
        </p:txBody>
      </p:sp>
      <p:sp>
        <p:nvSpPr>
          <p:cNvPr id="9219" name="Content Placeholder 2"/>
          <p:cNvSpPr>
            <a:spLocks noGrp="1"/>
          </p:cNvSpPr>
          <p:nvPr>
            <p:ph idx="1"/>
          </p:nvPr>
        </p:nvSpPr>
        <p:spPr>
          <a:xfrm>
            <a:off x="457200" y="1712913"/>
            <a:ext cx="8229600" cy="4895850"/>
          </a:xfrm>
        </p:spPr>
        <p:txBody>
          <a:bodyPr/>
          <a:lstStyle/>
          <a:p>
            <a:r>
              <a:rPr lang="en-US" sz="3200" b="1" dirty="0">
                <a:solidFill>
                  <a:srgbClr val="1492C7"/>
                </a:solidFill>
                <a:latin typeface="Arial" pitchFamily="-107" charset="0"/>
                <a:cs typeface="Arial" pitchFamily="-107" charset="0"/>
              </a:rPr>
              <a:t>Scarcity</a:t>
            </a:r>
          </a:p>
          <a:p>
            <a:pPr lvl="1"/>
            <a:r>
              <a:rPr lang="en-US" sz="2800" dirty="0">
                <a:latin typeface="Arial" pitchFamily="-107" charset="0"/>
                <a:cs typeface="Arial" pitchFamily="-107" charset="0"/>
              </a:rPr>
              <a:t>The limited nature of </a:t>
            </a:r>
            <a:r>
              <a:rPr lang="en-US" sz="2800" dirty="0" smtClean="0">
                <a:latin typeface="Arial" pitchFamily="-107" charset="0"/>
                <a:cs typeface="Arial" pitchFamily="-107" charset="0"/>
              </a:rPr>
              <a:t>society’</a:t>
            </a:r>
            <a:r>
              <a:rPr lang="en-US" altLang="ja-JP" sz="2800" dirty="0" smtClean="0">
                <a:latin typeface="Arial" pitchFamily="-107" charset="0"/>
                <a:cs typeface="Arial" pitchFamily="-107" charset="0"/>
              </a:rPr>
              <a:t>s </a:t>
            </a:r>
            <a:r>
              <a:rPr lang="en-US" altLang="ja-JP" sz="2800" dirty="0">
                <a:latin typeface="Arial" pitchFamily="-107" charset="0"/>
                <a:cs typeface="Arial" pitchFamily="-107" charset="0"/>
              </a:rPr>
              <a:t>resources given society’s unlimited wants</a:t>
            </a:r>
          </a:p>
          <a:p>
            <a:endParaRPr lang="en-US" sz="10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Economics</a:t>
            </a:r>
          </a:p>
          <a:p>
            <a:pPr lvl="1"/>
            <a:r>
              <a:rPr lang="en-US" sz="2800" dirty="0">
                <a:latin typeface="Arial" pitchFamily="-107" charset="0"/>
                <a:cs typeface="Arial" pitchFamily="-107" charset="0"/>
              </a:rPr>
              <a:t>The study of how people allocate their limited resources to satisfy their unlimited wants</a:t>
            </a:r>
          </a:p>
          <a:p>
            <a:pPr lvl="1"/>
            <a:endParaRPr lang="en-US" sz="2800" dirty="0">
              <a:latin typeface="Arial" pitchFamily="-107" charset="0"/>
              <a:cs typeface="Arial" pitchFamily="-107" charset="0"/>
            </a:endParaRPr>
          </a:p>
          <a:p>
            <a:pPr lvl="1"/>
            <a:r>
              <a:rPr lang="en-US" sz="2800" dirty="0">
                <a:latin typeface="Arial" pitchFamily="-107" charset="0"/>
                <a:cs typeface="Arial" pitchFamily="-107" charset="0"/>
              </a:rPr>
              <a:t>The study of how people make decisions</a:t>
            </a:r>
          </a:p>
          <a:p>
            <a:endParaRPr lang="en-US" sz="32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Correct answer: A, Scarcity forces us to make choices.&#13;"/>
          <p:cNvSpPr/>
          <p:nvPr/>
        </p:nvSpPr>
        <p:spPr>
          <a:xfrm>
            <a:off x="723900" y="2407093"/>
            <a:ext cx="7218621" cy="54875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dirty="0">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What can be said about scarcity?</a:t>
            </a:r>
          </a:p>
          <a:p>
            <a:pPr marL="971550" lvl="1" indent="-514350" eaLnBrk="1" hangingPunct="1">
              <a:buFont typeface="Calibri" pitchFamily="-107" charset="0"/>
              <a:buAutoNum type="alphaUcPeriod"/>
            </a:pPr>
            <a:r>
              <a:rPr lang="en-US" dirty="0">
                <a:latin typeface="Helvetica Neue" pitchFamily="-107" charset="0"/>
              </a:rPr>
              <a:t>Scarcity forces us to make choices.</a:t>
            </a:r>
          </a:p>
          <a:p>
            <a:pPr marL="971550" lvl="1" indent="-514350" eaLnBrk="1" hangingPunct="1">
              <a:buFont typeface="Calibri" pitchFamily="-107" charset="0"/>
              <a:buAutoNum type="alphaUcPeriod"/>
            </a:pPr>
            <a:r>
              <a:rPr lang="en-US" dirty="0">
                <a:latin typeface="Helvetica Neue" pitchFamily="-107" charset="0"/>
              </a:rPr>
              <a:t>Scarcity </a:t>
            </a:r>
            <a:r>
              <a:rPr lang="en-US" dirty="0" smtClean="0">
                <a:latin typeface="Helvetica Neue" pitchFamily="-107" charset="0"/>
              </a:rPr>
              <a:t>doesn’</a:t>
            </a:r>
            <a:r>
              <a:rPr lang="en-US" altLang="ja-JP" dirty="0" smtClean="0">
                <a:latin typeface="Helvetica Neue" pitchFamily="-107" charset="0"/>
              </a:rPr>
              <a:t>t </a:t>
            </a:r>
            <a:r>
              <a:rPr lang="en-US" altLang="ja-JP" dirty="0">
                <a:latin typeface="Helvetica Neue" pitchFamily="-107" charset="0"/>
              </a:rPr>
              <a:t>affect the super-wealthy.</a:t>
            </a:r>
          </a:p>
          <a:p>
            <a:pPr marL="971550" lvl="1" indent="-514350" eaLnBrk="1" hangingPunct="1">
              <a:buFont typeface="Calibri" pitchFamily="-107" charset="0"/>
              <a:buAutoNum type="alphaUcPeriod"/>
            </a:pPr>
            <a:r>
              <a:rPr lang="en-US" dirty="0">
                <a:latin typeface="Helvetica Neue" pitchFamily="-107" charset="0"/>
              </a:rPr>
              <a:t>Scarcity only affects commodities such as oil.</a:t>
            </a:r>
          </a:p>
          <a:p>
            <a:pPr marL="971550" lvl="1" indent="-514350" eaLnBrk="1" hangingPunct="1">
              <a:buFont typeface="Calibri" pitchFamily="-107" charset="0"/>
              <a:buAutoNum type="alphaUcPeriod"/>
            </a:pPr>
            <a:r>
              <a:rPr lang="en-US" dirty="0">
                <a:latin typeface="Helvetica Neue" pitchFamily="-107" charset="0"/>
              </a:rPr>
              <a:t>Scarcity generally </a:t>
            </a:r>
            <a:r>
              <a:rPr lang="en-US" dirty="0" smtClean="0">
                <a:latin typeface="Helvetica Neue" pitchFamily="-107" charset="0"/>
              </a:rPr>
              <a:t>doesn’</a:t>
            </a:r>
            <a:r>
              <a:rPr lang="en-US" altLang="ja-JP" dirty="0" smtClean="0">
                <a:latin typeface="Helvetica Neue" pitchFamily="-107" charset="0"/>
              </a:rPr>
              <a:t>t </a:t>
            </a:r>
            <a:r>
              <a:rPr lang="en-US" altLang="ja-JP" dirty="0">
                <a:latin typeface="Helvetica Neue" pitchFamily="-107" charset="0"/>
              </a:rPr>
              <a:t>affect our day-to-day living.</a:t>
            </a:r>
          </a:p>
          <a:p>
            <a:pPr marL="971550" lvl="1" indent="-514350" eaLnBrk="1" hangingPunct="1">
              <a:buFont typeface="Calibri" pitchFamily="-107" charset="0"/>
              <a:buAutoNum type="alphaUcPeriod"/>
            </a:pPr>
            <a:endParaRPr lang="en-US" dirty="0">
              <a:latin typeface="Helvetica Neue" pitchFamily="-107" charset="0"/>
            </a:endParaRPr>
          </a:p>
        </p:txBody>
      </p:sp>
      <p:sp>
        <p:nvSpPr>
          <p:cNvPr id="20481"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686800" cy="1527175"/>
          </a:xfrm>
        </p:spPr>
        <p:txBody>
          <a:bodyPr/>
          <a:lstStyle/>
          <a:p>
            <a:r>
              <a:rPr lang="en-US">
                <a:latin typeface="Arial" pitchFamily="-107" charset="0"/>
                <a:cs typeface="Arial" pitchFamily="-107" charset="0"/>
              </a:rPr>
              <a:t>Microeconomics and Macroeconomics</a:t>
            </a:r>
          </a:p>
        </p:txBody>
      </p:sp>
      <p:sp>
        <p:nvSpPr>
          <p:cNvPr id="11267" name="Content Placeholder 2"/>
          <p:cNvSpPr>
            <a:spLocks noGrp="1"/>
          </p:cNvSpPr>
          <p:nvPr>
            <p:ph idx="1"/>
          </p:nvPr>
        </p:nvSpPr>
        <p:spPr>
          <a:xfrm>
            <a:off x="158750" y="1627188"/>
            <a:ext cx="8813800" cy="5102225"/>
          </a:xfrm>
        </p:spPr>
        <p:txBody>
          <a:bodyPr/>
          <a:lstStyle/>
          <a:p>
            <a:r>
              <a:rPr lang="en-US" sz="3200" b="1" dirty="0">
                <a:solidFill>
                  <a:srgbClr val="1492C7"/>
                </a:solidFill>
                <a:latin typeface="Arial" pitchFamily="-107" charset="0"/>
                <a:cs typeface="Arial" pitchFamily="-107" charset="0"/>
              </a:rPr>
              <a:t>Microeconomics</a:t>
            </a:r>
          </a:p>
          <a:p>
            <a:pPr lvl="1"/>
            <a:r>
              <a:rPr lang="en-US" sz="2800" dirty="0">
                <a:latin typeface="Arial" pitchFamily="-107" charset="0"/>
                <a:cs typeface="Arial" pitchFamily="-107" charset="0"/>
              </a:rPr>
              <a:t>The study of individual units that make up the economy</a:t>
            </a:r>
          </a:p>
          <a:p>
            <a:pPr lvl="2"/>
            <a:r>
              <a:rPr lang="en-US" dirty="0">
                <a:latin typeface="Arial" pitchFamily="-107" charset="0"/>
                <a:ea typeface="MS PGothic" pitchFamily="34" charset="-128"/>
                <a:cs typeface="MS PGothic" pitchFamily="34" charset="-128"/>
              </a:rPr>
              <a:t>Focus on individuals, businesses, industries</a:t>
            </a:r>
          </a:p>
          <a:p>
            <a:pPr lvl="2"/>
            <a:endParaRPr lang="en-US" sz="800" dirty="0">
              <a:latin typeface="Arial" pitchFamily="-107" charset="0"/>
              <a:ea typeface="MS PGothic" pitchFamily="34" charset="-128"/>
              <a:cs typeface="MS PGothic" pitchFamily="34" charset="-128"/>
            </a:endParaRPr>
          </a:p>
          <a:p>
            <a:r>
              <a:rPr lang="en-US" sz="3200" b="1" dirty="0">
                <a:solidFill>
                  <a:srgbClr val="1492C7"/>
                </a:solidFill>
                <a:latin typeface="Arial" pitchFamily="-107" charset="0"/>
                <a:cs typeface="Arial" pitchFamily="-107" charset="0"/>
              </a:rPr>
              <a:t>Macroeconomics</a:t>
            </a:r>
          </a:p>
          <a:p>
            <a:pPr lvl="1"/>
            <a:r>
              <a:rPr lang="en-US" sz="2800" dirty="0">
                <a:latin typeface="Arial" pitchFamily="-107" charset="0"/>
                <a:cs typeface="Arial" pitchFamily="-107" charset="0"/>
              </a:rPr>
              <a:t>The study of the overall aspects and workings of an economy</a:t>
            </a:r>
          </a:p>
          <a:p>
            <a:pPr lvl="2"/>
            <a:r>
              <a:rPr lang="en-US" dirty="0">
                <a:latin typeface="Arial" pitchFamily="-107" charset="0"/>
                <a:ea typeface="MS PGothic" pitchFamily="34" charset="-128"/>
                <a:cs typeface="MS PGothic" pitchFamily="34" charset="-128"/>
              </a:rPr>
              <a:t>Focus on “big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Five Foundations of </a:t>
            </a:r>
            <a:r>
              <a:rPr lang="en-US" dirty="0" smtClean="0">
                <a:latin typeface="Arial" pitchFamily="-107" charset="0"/>
                <a:cs typeface="Arial" pitchFamily="-107" charset="0"/>
              </a:rPr>
              <a:t>Economics—2</a:t>
            </a:r>
            <a:endParaRPr lang="en-US" dirty="0">
              <a:latin typeface="Arial" pitchFamily="-107" charset="0"/>
              <a:cs typeface="Arial" pitchFamily="-107" charset="0"/>
            </a:endParaRPr>
          </a:p>
        </p:txBody>
      </p:sp>
      <p:sp>
        <p:nvSpPr>
          <p:cNvPr id="24578" name="Content Placeholder 2"/>
          <p:cNvSpPr>
            <a:spLocks noGrp="1"/>
          </p:cNvSpPr>
          <p:nvPr>
            <p:ph idx="1"/>
          </p:nvPr>
        </p:nvSpPr>
        <p:spPr>
          <a:xfrm>
            <a:off x="457200" y="1712913"/>
            <a:ext cx="8229600" cy="4895850"/>
          </a:xfrm>
        </p:spPr>
        <p:txBody>
          <a:bodyPr/>
          <a:lstStyle/>
          <a:p>
            <a:pPr marL="514350" indent="-514350">
              <a:lnSpc>
                <a:spcPct val="120000"/>
              </a:lnSpc>
              <a:buFont typeface="Calibri" pitchFamily="-107" charset="0"/>
              <a:buAutoNum type="arabicPeriod"/>
            </a:pPr>
            <a:r>
              <a:rPr lang="en-US" sz="3200">
                <a:latin typeface="Arial" pitchFamily="-107" charset="0"/>
                <a:cs typeface="Arial" pitchFamily="-107" charset="0"/>
              </a:rPr>
              <a:t>Incentives matter</a:t>
            </a:r>
          </a:p>
          <a:p>
            <a:pPr marL="514350" indent="-514350">
              <a:lnSpc>
                <a:spcPct val="120000"/>
              </a:lnSpc>
              <a:buFont typeface="Calibri" pitchFamily="-107" charset="0"/>
              <a:buAutoNum type="arabicPeriod"/>
            </a:pPr>
            <a:r>
              <a:rPr lang="en-US" sz="3200">
                <a:latin typeface="Arial" pitchFamily="-107" charset="0"/>
                <a:cs typeface="Arial" pitchFamily="-107" charset="0"/>
              </a:rPr>
              <a:t>Life is about trade-offs</a:t>
            </a:r>
          </a:p>
          <a:p>
            <a:pPr marL="514350" indent="-514350">
              <a:lnSpc>
                <a:spcPct val="120000"/>
              </a:lnSpc>
              <a:buFont typeface="Calibri" pitchFamily="-107" charset="0"/>
              <a:buAutoNum type="arabicPeriod"/>
            </a:pPr>
            <a:r>
              <a:rPr lang="en-US" sz="3200">
                <a:latin typeface="Arial" pitchFamily="-107" charset="0"/>
                <a:cs typeface="Arial" pitchFamily="-107" charset="0"/>
              </a:rPr>
              <a:t>Opportunity costs</a:t>
            </a:r>
          </a:p>
          <a:p>
            <a:pPr marL="514350" indent="-514350">
              <a:lnSpc>
                <a:spcPct val="120000"/>
              </a:lnSpc>
              <a:buFont typeface="Calibri" pitchFamily="-107" charset="0"/>
              <a:buAutoNum type="arabicPeriod"/>
            </a:pPr>
            <a:r>
              <a:rPr lang="en-US" sz="3200">
                <a:latin typeface="Arial" pitchFamily="-107" charset="0"/>
                <a:cs typeface="Arial" pitchFamily="-107" charset="0"/>
              </a:rPr>
              <a:t>Marginal thinking</a:t>
            </a:r>
          </a:p>
          <a:p>
            <a:pPr marL="514350" indent="-514350">
              <a:lnSpc>
                <a:spcPct val="120000"/>
              </a:lnSpc>
              <a:buFont typeface="Calibri" pitchFamily="-107" charset="0"/>
              <a:buAutoNum type="arabicPeriod"/>
            </a:pPr>
            <a:r>
              <a:rPr lang="en-US" sz="3200">
                <a:latin typeface="Arial" pitchFamily="-107" charset="0"/>
                <a:cs typeface="Arial" pitchFamily="-107" charset="0"/>
              </a:rPr>
              <a:t>Trade creates value</a:t>
            </a:r>
          </a:p>
          <a:p>
            <a:pPr marL="514350" indent="-514350">
              <a:lnSpc>
                <a:spcPct val="120000"/>
              </a:lnSpc>
              <a:buFont typeface="Calibri" pitchFamily="-107" charset="0"/>
              <a:buAutoNum type="arabicPeriod"/>
            </a:pPr>
            <a:endParaRPr lang="en-US" sz="32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14064</TotalTime>
  <Words>2766</Words>
  <Application>Microsoft Macintosh PowerPoint</Application>
  <PresentationFormat>On-screen Show (4:3)</PresentationFormat>
  <Paragraphs>402</Paragraphs>
  <Slides>29</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Calibri</vt:lpstr>
      <vt:lpstr>Helvetica Neue</vt:lpstr>
      <vt:lpstr>Helvetica Neue Medium</vt:lpstr>
      <vt:lpstr>MS PGothic</vt:lpstr>
      <vt:lpstr>ＭＳ Ｐゴシック</vt:lpstr>
      <vt:lpstr>Wingdings</vt:lpstr>
      <vt:lpstr>ヒラギノ角ゴ Pro W3</vt:lpstr>
      <vt:lpstr>Office Theme</vt:lpstr>
      <vt:lpstr>4_Office Theme</vt:lpstr>
      <vt:lpstr>7_Office Theme</vt:lpstr>
      <vt:lpstr>The Five Foundations of Economics</vt:lpstr>
      <vt:lpstr>Big Questions</vt:lpstr>
      <vt:lpstr>Here’s a question for you…</vt:lpstr>
      <vt:lpstr>Purpose of This Course</vt:lpstr>
      <vt:lpstr>Economics in Ferris Bueller</vt:lpstr>
      <vt:lpstr>What Is Economics?</vt:lpstr>
      <vt:lpstr>Practice What You Know—1 </vt:lpstr>
      <vt:lpstr>Microeconomics and Macroeconomics</vt:lpstr>
      <vt:lpstr>The Five Foundations of Economics—2</vt:lpstr>
      <vt:lpstr>Incentives Matter—1 </vt:lpstr>
      <vt:lpstr>Incentives Matter—2 </vt:lpstr>
      <vt:lpstr>Incentives Matter—3 </vt:lpstr>
      <vt:lpstr>Incentives Matter—4 </vt:lpstr>
      <vt:lpstr>Practice What You Know—2 </vt:lpstr>
      <vt:lpstr>Life Is About Trade-offs</vt:lpstr>
      <vt:lpstr>Practice What You Know—3 </vt:lpstr>
      <vt:lpstr>Opportunity Cost—1 </vt:lpstr>
      <vt:lpstr>Opportunity Cost—2 </vt:lpstr>
      <vt:lpstr>Practice What You Know—4 </vt:lpstr>
      <vt:lpstr>Marginal Thinking—1 </vt:lpstr>
      <vt:lpstr>Marginal Thinking—2 </vt:lpstr>
      <vt:lpstr>Practice What You Know—5 </vt:lpstr>
      <vt:lpstr>Trade Creates Value—1</vt:lpstr>
      <vt:lpstr>The Circular Flow—1 </vt:lpstr>
      <vt:lpstr>The Circular Flow—2 </vt:lpstr>
      <vt:lpstr>The Circular Flow—3 </vt:lpstr>
      <vt:lpstr>The Circular Flow—4 </vt:lpstr>
      <vt:lpstr>Trade Creates Value—2</vt:lpstr>
      <vt:lpstr>Conclusion</vt:lpstr>
    </vt:vector>
  </TitlesOfParts>
  <Company>W.W.Norton &amp;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Reuter, Victoria</cp:lastModifiedBy>
  <cp:revision>738</cp:revision>
  <dcterms:created xsi:type="dcterms:W3CDTF">2016-12-23T17:34:45Z</dcterms:created>
  <dcterms:modified xsi:type="dcterms:W3CDTF">2018-08-08T20:00:13Z</dcterms:modified>
</cp:coreProperties>
</file>